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2" r:id="rId5"/>
    <p:sldId id="263" r:id="rId6"/>
    <p:sldId id="258" r:id="rId7"/>
    <p:sldId id="260" r:id="rId8"/>
    <p:sldId id="257" r:id="rId9"/>
    <p:sldId id="256" r:id="rId10"/>
    <p:sldId id="26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1EF959-A014-4BAC-A180-4A1EE51CD167}" v="10" dt="2026-03-05T16:16:13.1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4660"/>
  </p:normalViewPr>
  <p:slideViewPr>
    <p:cSldViewPr snapToGrid="0">
      <p:cViewPr varScale="1">
        <p:scale>
          <a:sx n="91" d="100"/>
          <a:sy n="91" d="100"/>
        </p:scale>
        <p:origin x="5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CC6BE-F925-F159-8883-BE59A6F1388F}"/>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A74FA3F2-E358-A92B-0324-23749ECF57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8A7311D7-32D9-1B95-5F6D-C761C9AD4D11}"/>
              </a:ext>
            </a:extLst>
          </p:cNvPr>
          <p:cNvSpPr>
            <a:spLocks noGrp="1"/>
          </p:cNvSpPr>
          <p:nvPr>
            <p:ph type="dt" sz="half" idx="10"/>
          </p:nvPr>
        </p:nvSpPr>
        <p:spPr/>
        <p:txBody>
          <a:bodyPr/>
          <a:lstStyle/>
          <a:p>
            <a:fld id="{75E7169C-4902-49DB-A4B0-247927018588}" type="datetimeFigureOut">
              <a:rPr lang="en-GB" smtClean="0"/>
              <a:t>20/03/2026</a:t>
            </a:fld>
            <a:endParaRPr lang="en-GB"/>
          </a:p>
        </p:txBody>
      </p:sp>
      <p:sp>
        <p:nvSpPr>
          <p:cNvPr id="5" name="Footer Placeholder 4">
            <a:extLst>
              <a:ext uri="{FF2B5EF4-FFF2-40B4-BE49-F238E27FC236}">
                <a16:creationId xmlns:a16="http://schemas.microsoft.com/office/drawing/2014/main" id="{54E81106-D63A-8475-A506-A2CA6F7144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E06E9BF-9FB4-1E73-A840-6A3742B6DF69}"/>
              </a:ext>
            </a:extLst>
          </p:cNvPr>
          <p:cNvSpPr>
            <a:spLocks noGrp="1"/>
          </p:cNvSpPr>
          <p:nvPr>
            <p:ph type="sldNum" sz="quarter" idx="12"/>
          </p:nvPr>
        </p:nvSpPr>
        <p:spPr/>
        <p:txBody>
          <a:bodyPr/>
          <a:lstStyle/>
          <a:p>
            <a:fld id="{B94A0D9B-7FAC-46B4-A63E-FCB2A4C188A5}" type="slidenum">
              <a:rPr lang="en-GB" smtClean="0"/>
              <a:t>‹#›</a:t>
            </a:fld>
            <a:endParaRPr lang="en-GB"/>
          </a:p>
        </p:txBody>
      </p:sp>
    </p:spTree>
    <p:extLst>
      <p:ext uri="{BB962C8B-B14F-4D97-AF65-F5344CB8AC3E}">
        <p14:creationId xmlns:p14="http://schemas.microsoft.com/office/powerpoint/2010/main" val="4118823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410C1-F3A4-AAD8-FA06-01E5145D0019}"/>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73A32A32-705A-16C8-E718-5F73F4FEECC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97F77B3-14E4-8992-22F6-9E94A2FC8A8B}"/>
              </a:ext>
            </a:extLst>
          </p:cNvPr>
          <p:cNvSpPr>
            <a:spLocks noGrp="1"/>
          </p:cNvSpPr>
          <p:nvPr>
            <p:ph type="dt" sz="half" idx="10"/>
          </p:nvPr>
        </p:nvSpPr>
        <p:spPr/>
        <p:txBody>
          <a:bodyPr/>
          <a:lstStyle/>
          <a:p>
            <a:fld id="{75E7169C-4902-49DB-A4B0-247927018588}" type="datetimeFigureOut">
              <a:rPr lang="en-GB" smtClean="0"/>
              <a:t>20/03/2026</a:t>
            </a:fld>
            <a:endParaRPr lang="en-GB"/>
          </a:p>
        </p:txBody>
      </p:sp>
      <p:sp>
        <p:nvSpPr>
          <p:cNvPr id="5" name="Footer Placeholder 4">
            <a:extLst>
              <a:ext uri="{FF2B5EF4-FFF2-40B4-BE49-F238E27FC236}">
                <a16:creationId xmlns:a16="http://schemas.microsoft.com/office/drawing/2014/main" id="{6D419193-F22C-087C-6FB3-FAD3B895F93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DF044B-C6E2-1604-AFFC-AB2492082234}"/>
              </a:ext>
            </a:extLst>
          </p:cNvPr>
          <p:cNvSpPr>
            <a:spLocks noGrp="1"/>
          </p:cNvSpPr>
          <p:nvPr>
            <p:ph type="sldNum" sz="quarter" idx="12"/>
          </p:nvPr>
        </p:nvSpPr>
        <p:spPr/>
        <p:txBody>
          <a:bodyPr/>
          <a:lstStyle/>
          <a:p>
            <a:fld id="{B94A0D9B-7FAC-46B4-A63E-FCB2A4C188A5}" type="slidenum">
              <a:rPr lang="en-GB" smtClean="0"/>
              <a:t>‹#›</a:t>
            </a:fld>
            <a:endParaRPr lang="en-GB"/>
          </a:p>
        </p:txBody>
      </p:sp>
    </p:spTree>
    <p:extLst>
      <p:ext uri="{BB962C8B-B14F-4D97-AF65-F5344CB8AC3E}">
        <p14:creationId xmlns:p14="http://schemas.microsoft.com/office/powerpoint/2010/main" val="2876443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76DD17-7DBE-FCC1-5805-CD0FF3888D5C}"/>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D2401753-56EA-3F20-11CF-27C2D8F4C15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7213873-4E2D-4C49-378F-A83F1E456CB5}"/>
              </a:ext>
            </a:extLst>
          </p:cNvPr>
          <p:cNvSpPr>
            <a:spLocks noGrp="1"/>
          </p:cNvSpPr>
          <p:nvPr>
            <p:ph type="dt" sz="half" idx="10"/>
          </p:nvPr>
        </p:nvSpPr>
        <p:spPr/>
        <p:txBody>
          <a:bodyPr/>
          <a:lstStyle/>
          <a:p>
            <a:fld id="{75E7169C-4902-49DB-A4B0-247927018588}" type="datetimeFigureOut">
              <a:rPr lang="en-GB" smtClean="0"/>
              <a:t>20/03/2026</a:t>
            </a:fld>
            <a:endParaRPr lang="en-GB"/>
          </a:p>
        </p:txBody>
      </p:sp>
      <p:sp>
        <p:nvSpPr>
          <p:cNvPr id="5" name="Footer Placeholder 4">
            <a:extLst>
              <a:ext uri="{FF2B5EF4-FFF2-40B4-BE49-F238E27FC236}">
                <a16:creationId xmlns:a16="http://schemas.microsoft.com/office/drawing/2014/main" id="{57320E8F-574E-4B58-E1A9-BBC4A32AAB3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3384DD-76AB-C70C-DD88-B71890B9236B}"/>
              </a:ext>
            </a:extLst>
          </p:cNvPr>
          <p:cNvSpPr>
            <a:spLocks noGrp="1"/>
          </p:cNvSpPr>
          <p:nvPr>
            <p:ph type="sldNum" sz="quarter" idx="12"/>
          </p:nvPr>
        </p:nvSpPr>
        <p:spPr/>
        <p:txBody>
          <a:bodyPr/>
          <a:lstStyle/>
          <a:p>
            <a:fld id="{B94A0D9B-7FAC-46B4-A63E-FCB2A4C188A5}" type="slidenum">
              <a:rPr lang="en-GB" smtClean="0"/>
              <a:t>‹#›</a:t>
            </a:fld>
            <a:endParaRPr lang="en-GB"/>
          </a:p>
        </p:txBody>
      </p:sp>
    </p:spTree>
    <p:extLst>
      <p:ext uri="{BB962C8B-B14F-4D97-AF65-F5344CB8AC3E}">
        <p14:creationId xmlns:p14="http://schemas.microsoft.com/office/powerpoint/2010/main" val="2469704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9E7B6-FB58-9D70-4C0C-D76ABE07322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63BE423-8C00-2A5F-5B58-266EECC7D8D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3759F57-9956-B6EA-A064-9E3C1184B79D}"/>
              </a:ext>
            </a:extLst>
          </p:cNvPr>
          <p:cNvSpPr>
            <a:spLocks noGrp="1"/>
          </p:cNvSpPr>
          <p:nvPr>
            <p:ph type="dt" sz="half" idx="10"/>
          </p:nvPr>
        </p:nvSpPr>
        <p:spPr/>
        <p:txBody>
          <a:bodyPr/>
          <a:lstStyle/>
          <a:p>
            <a:fld id="{75E7169C-4902-49DB-A4B0-247927018588}" type="datetimeFigureOut">
              <a:rPr lang="en-GB" smtClean="0"/>
              <a:t>20/03/2026</a:t>
            </a:fld>
            <a:endParaRPr lang="en-GB"/>
          </a:p>
        </p:txBody>
      </p:sp>
      <p:sp>
        <p:nvSpPr>
          <p:cNvPr id="5" name="Footer Placeholder 4">
            <a:extLst>
              <a:ext uri="{FF2B5EF4-FFF2-40B4-BE49-F238E27FC236}">
                <a16:creationId xmlns:a16="http://schemas.microsoft.com/office/drawing/2014/main" id="{54318F9A-C90C-728D-F9AC-7BDB0D8D3FE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ED2141-69D9-2747-EA37-55D4BA4AC8CD}"/>
              </a:ext>
            </a:extLst>
          </p:cNvPr>
          <p:cNvSpPr>
            <a:spLocks noGrp="1"/>
          </p:cNvSpPr>
          <p:nvPr>
            <p:ph type="sldNum" sz="quarter" idx="12"/>
          </p:nvPr>
        </p:nvSpPr>
        <p:spPr/>
        <p:txBody>
          <a:bodyPr/>
          <a:lstStyle/>
          <a:p>
            <a:fld id="{B94A0D9B-7FAC-46B4-A63E-FCB2A4C188A5}" type="slidenum">
              <a:rPr lang="en-GB" smtClean="0"/>
              <a:t>‹#›</a:t>
            </a:fld>
            <a:endParaRPr lang="en-GB"/>
          </a:p>
        </p:txBody>
      </p:sp>
    </p:spTree>
    <p:extLst>
      <p:ext uri="{BB962C8B-B14F-4D97-AF65-F5344CB8AC3E}">
        <p14:creationId xmlns:p14="http://schemas.microsoft.com/office/powerpoint/2010/main" val="3610240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276AF-956F-9F78-86B2-65779660395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81A1478F-1845-8655-5B14-D4DE7D865A4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BDACE14-909F-00FE-9EFE-E85F150E6031}"/>
              </a:ext>
            </a:extLst>
          </p:cNvPr>
          <p:cNvSpPr>
            <a:spLocks noGrp="1"/>
          </p:cNvSpPr>
          <p:nvPr>
            <p:ph type="dt" sz="half" idx="10"/>
          </p:nvPr>
        </p:nvSpPr>
        <p:spPr/>
        <p:txBody>
          <a:bodyPr/>
          <a:lstStyle/>
          <a:p>
            <a:fld id="{75E7169C-4902-49DB-A4B0-247927018588}" type="datetimeFigureOut">
              <a:rPr lang="en-GB" smtClean="0"/>
              <a:t>20/03/2026</a:t>
            </a:fld>
            <a:endParaRPr lang="en-GB"/>
          </a:p>
        </p:txBody>
      </p:sp>
      <p:sp>
        <p:nvSpPr>
          <p:cNvPr id="5" name="Footer Placeholder 4">
            <a:extLst>
              <a:ext uri="{FF2B5EF4-FFF2-40B4-BE49-F238E27FC236}">
                <a16:creationId xmlns:a16="http://schemas.microsoft.com/office/drawing/2014/main" id="{0F1D1455-1AC2-EB3E-2002-6816F464955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8B95B8A-FB0D-253B-E2AF-4A916EAE15C9}"/>
              </a:ext>
            </a:extLst>
          </p:cNvPr>
          <p:cNvSpPr>
            <a:spLocks noGrp="1"/>
          </p:cNvSpPr>
          <p:nvPr>
            <p:ph type="sldNum" sz="quarter" idx="12"/>
          </p:nvPr>
        </p:nvSpPr>
        <p:spPr/>
        <p:txBody>
          <a:bodyPr/>
          <a:lstStyle/>
          <a:p>
            <a:fld id="{B94A0D9B-7FAC-46B4-A63E-FCB2A4C188A5}" type="slidenum">
              <a:rPr lang="en-GB" smtClean="0"/>
              <a:t>‹#›</a:t>
            </a:fld>
            <a:endParaRPr lang="en-GB"/>
          </a:p>
        </p:txBody>
      </p:sp>
    </p:spTree>
    <p:extLst>
      <p:ext uri="{BB962C8B-B14F-4D97-AF65-F5344CB8AC3E}">
        <p14:creationId xmlns:p14="http://schemas.microsoft.com/office/powerpoint/2010/main" val="1946677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8C3A2-7D4C-4F95-C7F0-AFBDF0459E56}"/>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532F767F-6A86-2BC9-E407-0F95EDF52D4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6B2D7509-7F03-210F-CBC6-091D8B9C0CA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EC358782-81F9-4E8E-DCF0-36285FA3191D}"/>
              </a:ext>
            </a:extLst>
          </p:cNvPr>
          <p:cNvSpPr>
            <a:spLocks noGrp="1"/>
          </p:cNvSpPr>
          <p:nvPr>
            <p:ph type="dt" sz="half" idx="10"/>
          </p:nvPr>
        </p:nvSpPr>
        <p:spPr/>
        <p:txBody>
          <a:bodyPr/>
          <a:lstStyle/>
          <a:p>
            <a:fld id="{75E7169C-4902-49DB-A4B0-247927018588}" type="datetimeFigureOut">
              <a:rPr lang="en-GB" smtClean="0"/>
              <a:t>20/03/2026</a:t>
            </a:fld>
            <a:endParaRPr lang="en-GB"/>
          </a:p>
        </p:txBody>
      </p:sp>
      <p:sp>
        <p:nvSpPr>
          <p:cNvPr id="6" name="Footer Placeholder 5">
            <a:extLst>
              <a:ext uri="{FF2B5EF4-FFF2-40B4-BE49-F238E27FC236}">
                <a16:creationId xmlns:a16="http://schemas.microsoft.com/office/drawing/2014/main" id="{67B4A18F-6ECF-60BD-998E-51DE6BE8A78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2D6006E-C6F9-FAEF-F11E-A8DD49C44F68}"/>
              </a:ext>
            </a:extLst>
          </p:cNvPr>
          <p:cNvSpPr>
            <a:spLocks noGrp="1"/>
          </p:cNvSpPr>
          <p:nvPr>
            <p:ph type="sldNum" sz="quarter" idx="12"/>
          </p:nvPr>
        </p:nvSpPr>
        <p:spPr/>
        <p:txBody>
          <a:bodyPr/>
          <a:lstStyle/>
          <a:p>
            <a:fld id="{B94A0D9B-7FAC-46B4-A63E-FCB2A4C188A5}" type="slidenum">
              <a:rPr lang="en-GB" smtClean="0"/>
              <a:t>‹#›</a:t>
            </a:fld>
            <a:endParaRPr lang="en-GB"/>
          </a:p>
        </p:txBody>
      </p:sp>
    </p:spTree>
    <p:extLst>
      <p:ext uri="{BB962C8B-B14F-4D97-AF65-F5344CB8AC3E}">
        <p14:creationId xmlns:p14="http://schemas.microsoft.com/office/powerpoint/2010/main" val="14375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D15B6-B92E-97E6-E070-7EDA204D2423}"/>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70886759-096F-2808-A980-8E828A8DAB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642035B-763B-F9D7-59EF-C16D5DEDA0A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3D3EEFF2-9558-B6A1-663A-6EC71C1A17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3CBFF9D-F053-B023-B451-F20BC77E05B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B58CB0EF-05CE-F6B0-6D61-CE801618A143}"/>
              </a:ext>
            </a:extLst>
          </p:cNvPr>
          <p:cNvSpPr>
            <a:spLocks noGrp="1"/>
          </p:cNvSpPr>
          <p:nvPr>
            <p:ph type="dt" sz="half" idx="10"/>
          </p:nvPr>
        </p:nvSpPr>
        <p:spPr/>
        <p:txBody>
          <a:bodyPr/>
          <a:lstStyle/>
          <a:p>
            <a:fld id="{75E7169C-4902-49DB-A4B0-247927018588}" type="datetimeFigureOut">
              <a:rPr lang="en-GB" smtClean="0"/>
              <a:t>20/03/2026</a:t>
            </a:fld>
            <a:endParaRPr lang="en-GB"/>
          </a:p>
        </p:txBody>
      </p:sp>
      <p:sp>
        <p:nvSpPr>
          <p:cNvPr id="8" name="Footer Placeholder 7">
            <a:extLst>
              <a:ext uri="{FF2B5EF4-FFF2-40B4-BE49-F238E27FC236}">
                <a16:creationId xmlns:a16="http://schemas.microsoft.com/office/drawing/2014/main" id="{E1F208EE-6E86-E0A8-9614-8111D2E6C31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0A5668A-FB47-287C-2095-8B4F966199A3}"/>
              </a:ext>
            </a:extLst>
          </p:cNvPr>
          <p:cNvSpPr>
            <a:spLocks noGrp="1"/>
          </p:cNvSpPr>
          <p:nvPr>
            <p:ph type="sldNum" sz="quarter" idx="12"/>
          </p:nvPr>
        </p:nvSpPr>
        <p:spPr/>
        <p:txBody>
          <a:bodyPr/>
          <a:lstStyle/>
          <a:p>
            <a:fld id="{B94A0D9B-7FAC-46B4-A63E-FCB2A4C188A5}" type="slidenum">
              <a:rPr lang="en-GB" smtClean="0"/>
              <a:t>‹#›</a:t>
            </a:fld>
            <a:endParaRPr lang="en-GB"/>
          </a:p>
        </p:txBody>
      </p:sp>
    </p:spTree>
    <p:extLst>
      <p:ext uri="{BB962C8B-B14F-4D97-AF65-F5344CB8AC3E}">
        <p14:creationId xmlns:p14="http://schemas.microsoft.com/office/powerpoint/2010/main" val="3147636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022E7-A0E6-9B75-E097-D52FB3ADFE4A}"/>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2A044F2E-D485-4A4D-8B4E-DC41FCD1DAE1}"/>
              </a:ext>
            </a:extLst>
          </p:cNvPr>
          <p:cNvSpPr>
            <a:spLocks noGrp="1"/>
          </p:cNvSpPr>
          <p:nvPr>
            <p:ph type="dt" sz="half" idx="10"/>
          </p:nvPr>
        </p:nvSpPr>
        <p:spPr/>
        <p:txBody>
          <a:bodyPr/>
          <a:lstStyle/>
          <a:p>
            <a:fld id="{75E7169C-4902-49DB-A4B0-247927018588}" type="datetimeFigureOut">
              <a:rPr lang="en-GB" smtClean="0"/>
              <a:t>20/03/2026</a:t>
            </a:fld>
            <a:endParaRPr lang="en-GB"/>
          </a:p>
        </p:txBody>
      </p:sp>
      <p:sp>
        <p:nvSpPr>
          <p:cNvPr id="4" name="Footer Placeholder 3">
            <a:extLst>
              <a:ext uri="{FF2B5EF4-FFF2-40B4-BE49-F238E27FC236}">
                <a16:creationId xmlns:a16="http://schemas.microsoft.com/office/drawing/2014/main" id="{9710F02E-8541-3595-136D-2C457D6D0B8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A18A6CE-6C17-7B8E-E776-64BC03903F8D}"/>
              </a:ext>
            </a:extLst>
          </p:cNvPr>
          <p:cNvSpPr>
            <a:spLocks noGrp="1"/>
          </p:cNvSpPr>
          <p:nvPr>
            <p:ph type="sldNum" sz="quarter" idx="12"/>
          </p:nvPr>
        </p:nvSpPr>
        <p:spPr/>
        <p:txBody>
          <a:bodyPr/>
          <a:lstStyle/>
          <a:p>
            <a:fld id="{B94A0D9B-7FAC-46B4-A63E-FCB2A4C188A5}" type="slidenum">
              <a:rPr lang="en-GB" smtClean="0"/>
              <a:t>‹#›</a:t>
            </a:fld>
            <a:endParaRPr lang="en-GB"/>
          </a:p>
        </p:txBody>
      </p:sp>
    </p:spTree>
    <p:extLst>
      <p:ext uri="{BB962C8B-B14F-4D97-AF65-F5344CB8AC3E}">
        <p14:creationId xmlns:p14="http://schemas.microsoft.com/office/powerpoint/2010/main" val="2130368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6229BB-28D4-64EB-DABB-32F5C5DA8F3A}"/>
              </a:ext>
            </a:extLst>
          </p:cNvPr>
          <p:cNvSpPr>
            <a:spLocks noGrp="1"/>
          </p:cNvSpPr>
          <p:nvPr>
            <p:ph type="dt" sz="half" idx="10"/>
          </p:nvPr>
        </p:nvSpPr>
        <p:spPr/>
        <p:txBody>
          <a:bodyPr/>
          <a:lstStyle/>
          <a:p>
            <a:fld id="{75E7169C-4902-49DB-A4B0-247927018588}" type="datetimeFigureOut">
              <a:rPr lang="en-GB" smtClean="0"/>
              <a:t>20/03/2026</a:t>
            </a:fld>
            <a:endParaRPr lang="en-GB"/>
          </a:p>
        </p:txBody>
      </p:sp>
      <p:sp>
        <p:nvSpPr>
          <p:cNvPr id="3" name="Footer Placeholder 2">
            <a:extLst>
              <a:ext uri="{FF2B5EF4-FFF2-40B4-BE49-F238E27FC236}">
                <a16:creationId xmlns:a16="http://schemas.microsoft.com/office/drawing/2014/main" id="{69AACE39-7B3E-E405-8D97-16B98C414A7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E74283F-FDFF-3131-5831-67A2B4A2FFFF}"/>
              </a:ext>
            </a:extLst>
          </p:cNvPr>
          <p:cNvSpPr>
            <a:spLocks noGrp="1"/>
          </p:cNvSpPr>
          <p:nvPr>
            <p:ph type="sldNum" sz="quarter" idx="12"/>
          </p:nvPr>
        </p:nvSpPr>
        <p:spPr/>
        <p:txBody>
          <a:bodyPr/>
          <a:lstStyle/>
          <a:p>
            <a:fld id="{B94A0D9B-7FAC-46B4-A63E-FCB2A4C188A5}" type="slidenum">
              <a:rPr lang="en-GB" smtClean="0"/>
              <a:t>‹#›</a:t>
            </a:fld>
            <a:endParaRPr lang="en-GB"/>
          </a:p>
        </p:txBody>
      </p:sp>
    </p:spTree>
    <p:extLst>
      <p:ext uri="{BB962C8B-B14F-4D97-AF65-F5344CB8AC3E}">
        <p14:creationId xmlns:p14="http://schemas.microsoft.com/office/powerpoint/2010/main" val="2984994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1E639-02F7-34DE-D6DA-E60A4DB235F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AE9ADCFD-2AAA-292D-6C36-8691846294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52BE9A45-E340-C265-BB87-2F3DB13AC9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75C6341-2607-0F00-6F7D-6D34BD9E99A4}"/>
              </a:ext>
            </a:extLst>
          </p:cNvPr>
          <p:cNvSpPr>
            <a:spLocks noGrp="1"/>
          </p:cNvSpPr>
          <p:nvPr>
            <p:ph type="dt" sz="half" idx="10"/>
          </p:nvPr>
        </p:nvSpPr>
        <p:spPr/>
        <p:txBody>
          <a:bodyPr/>
          <a:lstStyle/>
          <a:p>
            <a:fld id="{75E7169C-4902-49DB-A4B0-247927018588}" type="datetimeFigureOut">
              <a:rPr lang="en-GB" smtClean="0"/>
              <a:t>20/03/2026</a:t>
            </a:fld>
            <a:endParaRPr lang="en-GB"/>
          </a:p>
        </p:txBody>
      </p:sp>
      <p:sp>
        <p:nvSpPr>
          <p:cNvPr id="6" name="Footer Placeholder 5">
            <a:extLst>
              <a:ext uri="{FF2B5EF4-FFF2-40B4-BE49-F238E27FC236}">
                <a16:creationId xmlns:a16="http://schemas.microsoft.com/office/drawing/2014/main" id="{CAAB9BF3-AAA8-2267-4E08-C8C65A2F77F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B1A0BB0-8F28-2A9F-A0B9-61FF4D1F29A2}"/>
              </a:ext>
            </a:extLst>
          </p:cNvPr>
          <p:cNvSpPr>
            <a:spLocks noGrp="1"/>
          </p:cNvSpPr>
          <p:nvPr>
            <p:ph type="sldNum" sz="quarter" idx="12"/>
          </p:nvPr>
        </p:nvSpPr>
        <p:spPr/>
        <p:txBody>
          <a:bodyPr/>
          <a:lstStyle/>
          <a:p>
            <a:fld id="{B94A0D9B-7FAC-46B4-A63E-FCB2A4C188A5}" type="slidenum">
              <a:rPr lang="en-GB" smtClean="0"/>
              <a:t>‹#›</a:t>
            </a:fld>
            <a:endParaRPr lang="en-GB"/>
          </a:p>
        </p:txBody>
      </p:sp>
    </p:spTree>
    <p:extLst>
      <p:ext uri="{BB962C8B-B14F-4D97-AF65-F5344CB8AC3E}">
        <p14:creationId xmlns:p14="http://schemas.microsoft.com/office/powerpoint/2010/main" val="1413498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CD6D4-42AD-51A3-1D5A-F7DFD63FC95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288E46AD-1BF5-B684-FCFE-4402D1069A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0089DEA-D355-73B6-9938-1474F39596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D1EF35A-0115-F6F8-D290-6282B3E32C24}"/>
              </a:ext>
            </a:extLst>
          </p:cNvPr>
          <p:cNvSpPr>
            <a:spLocks noGrp="1"/>
          </p:cNvSpPr>
          <p:nvPr>
            <p:ph type="dt" sz="half" idx="10"/>
          </p:nvPr>
        </p:nvSpPr>
        <p:spPr/>
        <p:txBody>
          <a:bodyPr/>
          <a:lstStyle/>
          <a:p>
            <a:fld id="{75E7169C-4902-49DB-A4B0-247927018588}" type="datetimeFigureOut">
              <a:rPr lang="en-GB" smtClean="0"/>
              <a:t>20/03/2026</a:t>
            </a:fld>
            <a:endParaRPr lang="en-GB"/>
          </a:p>
        </p:txBody>
      </p:sp>
      <p:sp>
        <p:nvSpPr>
          <p:cNvPr id="6" name="Footer Placeholder 5">
            <a:extLst>
              <a:ext uri="{FF2B5EF4-FFF2-40B4-BE49-F238E27FC236}">
                <a16:creationId xmlns:a16="http://schemas.microsoft.com/office/drawing/2014/main" id="{4D402724-FD16-4B7D-36D9-11E1FF6D7B0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E543148-0D30-7BFA-4702-2D920C98167E}"/>
              </a:ext>
            </a:extLst>
          </p:cNvPr>
          <p:cNvSpPr>
            <a:spLocks noGrp="1"/>
          </p:cNvSpPr>
          <p:nvPr>
            <p:ph type="sldNum" sz="quarter" idx="12"/>
          </p:nvPr>
        </p:nvSpPr>
        <p:spPr/>
        <p:txBody>
          <a:bodyPr/>
          <a:lstStyle/>
          <a:p>
            <a:fld id="{B94A0D9B-7FAC-46B4-A63E-FCB2A4C188A5}" type="slidenum">
              <a:rPr lang="en-GB" smtClean="0"/>
              <a:t>‹#›</a:t>
            </a:fld>
            <a:endParaRPr lang="en-GB"/>
          </a:p>
        </p:txBody>
      </p:sp>
    </p:spTree>
    <p:extLst>
      <p:ext uri="{BB962C8B-B14F-4D97-AF65-F5344CB8AC3E}">
        <p14:creationId xmlns:p14="http://schemas.microsoft.com/office/powerpoint/2010/main" val="3127202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14004B-DA89-12F8-FA2C-736EFE8D46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69D9D7B5-C0F8-38A3-21B6-10DA6BE863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117B141-B005-377A-2540-FB1436ADAA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5E7169C-4902-49DB-A4B0-247927018588}" type="datetimeFigureOut">
              <a:rPr lang="en-GB" smtClean="0"/>
              <a:t>20/03/2026</a:t>
            </a:fld>
            <a:endParaRPr lang="en-GB"/>
          </a:p>
        </p:txBody>
      </p:sp>
      <p:sp>
        <p:nvSpPr>
          <p:cNvPr id="5" name="Footer Placeholder 4">
            <a:extLst>
              <a:ext uri="{FF2B5EF4-FFF2-40B4-BE49-F238E27FC236}">
                <a16:creationId xmlns:a16="http://schemas.microsoft.com/office/drawing/2014/main" id="{6CFC4AF1-A660-D188-6CAC-2D2458A46D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B3906BDA-9A98-76FB-AD36-55958D2E46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94A0D9B-7FAC-46B4-A63E-FCB2A4C188A5}" type="slidenum">
              <a:rPr lang="en-GB" smtClean="0"/>
              <a:t>‹#›</a:t>
            </a:fld>
            <a:endParaRPr lang="en-GB"/>
          </a:p>
        </p:txBody>
      </p:sp>
    </p:spTree>
    <p:extLst>
      <p:ext uri="{BB962C8B-B14F-4D97-AF65-F5344CB8AC3E}">
        <p14:creationId xmlns:p14="http://schemas.microsoft.com/office/powerpoint/2010/main" val="3361833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56C013-F6E6-FEF9-50C1-447EA9544737}"/>
              </a:ext>
            </a:extLst>
          </p:cNvPr>
          <p:cNvSpPr>
            <a:spLocks noGrp="1"/>
          </p:cNvSpPr>
          <p:nvPr>
            <p:ph idx="1"/>
          </p:nvPr>
        </p:nvSpPr>
        <p:spPr/>
        <p:txBody>
          <a:bodyPr/>
          <a:lstStyle/>
          <a:p>
            <a:pPr marL="0" indent="0" algn="ctr">
              <a:buNone/>
            </a:pPr>
            <a:r>
              <a:rPr lang="en-GB" sz="4800" b="1" dirty="0"/>
              <a:t>Crisis &amp; Resilience Fund (</a:t>
            </a:r>
            <a:r>
              <a:rPr lang="en-GB" sz="4800" b="1" dirty="0" err="1"/>
              <a:t>CaRF</a:t>
            </a:r>
            <a:r>
              <a:rPr lang="en-GB" sz="4800" b="1" dirty="0"/>
              <a:t>)</a:t>
            </a:r>
          </a:p>
          <a:p>
            <a:pPr marL="0" indent="0" algn="ctr">
              <a:buNone/>
            </a:pPr>
            <a:endParaRPr lang="en-GB" sz="4800" dirty="0"/>
          </a:p>
          <a:p>
            <a:pPr marL="0" indent="0" algn="ctr">
              <a:buNone/>
            </a:pPr>
            <a:endParaRPr lang="en-GB" dirty="0"/>
          </a:p>
        </p:txBody>
      </p:sp>
      <p:sp>
        <p:nvSpPr>
          <p:cNvPr id="2" name="Content Placeholder 2">
            <a:extLst>
              <a:ext uri="{FF2B5EF4-FFF2-40B4-BE49-F238E27FC236}">
                <a16:creationId xmlns:a16="http://schemas.microsoft.com/office/drawing/2014/main" id="{4D0FF9E4-F589-6C93-D2B2-E531A25E60A4}"/>
              </a:ext>
            </a:extLst>
          </p:cNvPr>
          <p:cNvSpPr txBox="1">
            <a:spLocks/>
          </p:cNvSpPr>
          <p:nvPr/>
        </p:nvSpPr>
        <p:spPr>
          <a:xfrm>
            <a:off x="1487778" y="3812830"/>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en-GB" dirty="0"/>
          </a:p>
          <a:p>
            <a:pPr marL="0" indent="0" algn="ctr">
              <a:buFont typeface="Arial" panose="020B0604020202020204" pitchFamily="34" charset="0"/>
              <a:buNone/>
            </a:pPr>
            <a:endParaRPr lang="en-GB" dirty="0"/>
          </a:p>
          <a:p>
            <a:pPr marL="0" indent="0" algn="r">
              <a:buFont typeface="Arial" panose="020B0604020202020204" pitchFamily="34" charset="0"/>
              <a:buNone/>
            </a:pPr>
            <a:r>
              <a:rPr lang="en-GB" dirty="0"/>
              <a:t>Simon Kitchen</a:t>
            </a:r>
          </a:p>
          <a:p>
            <a:pPr marL="0" indent="0" algn="r">
              <a:buFont typeface="Arial" panose="020B0604020202020204" pitchFamily="34" charset="0"/>
              <a:buNone/>
            </a:pPr>
            <a:r>
              <a:rPr lang="en-GB" dirty="0"/>
              <a:t>Assistant Director: Communities</a:t>
            </a:r>
          </a:p>
          <a:p>
            <a:pPr marL="0" indent="0" algn="r">
              <a:buFont typeface="Arial" panose="020B0604020202020204" pitchFamily="34" charset="0"/>
              <a:buNone/>
            </a:pPr>
            <a:r>
              <a:rPr lang="en-GB" dirty="0"/>
              <a:t>Devon County Council – Public Health &amp; Communities</a:t>
            </a:r>
          </a:p>
        </p:txBody>
      </p:sp>
    </p:spTree>
    <p:extLst>
      <p:ext uri="{BB962C8B-B14F-4D97-AF65-F5344CB8AC3E}">
        <p14:creationId xmlns:p14="http://schemas.microsoft.com/office/powerpoint/2010/main" val="3877866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0558C3-7D43-6DFB-7F84-139A0E227204}"/>
              </a:ext>
            </a:extLst>
          </p:cNvPr>
          <p:cNvSpPr>
            <a:spLocks noGrp="1"/>
          </p:cNvSpPr>
          <p:nvPr>
            <p:ph idx="1"/>
          </p:nvPr>
        </p:nvSpPr>
        <p:spPr>
          <a:xfrm>
            <a:off x="838200" y="251284"/>
            <a:ext cx="10515600" cy="6254217"/>
          </a:xfrm>
        </p:spPr>
        <p:txBody>
          <a:bodyPr>
            <a:normAutofit lnSpcReduction="10000"/>
          </a:bodyPr>
          <a:lstStyle/>
          <a:p>
            <a:r>
              <a:rPr lang="en-GB" dirty="0">
                <a:solidFill>
                  <a:schemeClr val="bg1">
                    <a:lumMod val="65000"/>
                  </a:schemeClr>
                </a:solidFill>
              </a:rPr>
              <a:t>Not the </a:t>
            </a:r>
            <a:r>
              <a:rPr lang="en-GB" b="1" dirty="0"/>
              <a:t>Household Support Fund</a:t>
            </a:r>
          </a:p>
          <a:p>
            <a:endParaRPr lang="en-GB" dirty="0"/>
          </a:p>
          <a:p>
            <a:r>
              <a:rPr lang="en-GB" i="1" dirty="0"/>
              <a:t>“The Crisis and Resilience Fund enables local authorities to provide immediate crisis support while investing in long‑term financial resilience, shifting local welfare systems from reactive emergency response to prevention and stability.  DWP” </a:t>
            </a:r>
          </a:p>
          <a:p>
            <a:endParaRPr lang="en-GB" i="1" dirty="0"/>
          </a:p>
          <a:p>
            <a:r>
              <a:rPr lang="en-GB" dirty="0"/>
              <a:t>Provide a </a:t>
            </a:r>
            <a:r>
              <a:rPr lang="en-GB" b="1" u="sng" dirty="0"/>
              <a:t>safety net for low‑income households experiencing a financial shock </a:t>
            </a:r>
            <a:r>
              <a:rPr lang="en-GB" dirty="0"/>
              <a:t>(Households with limited financial resources who experience a sudden and unforeseen drop in income or increase in essential costs that they cannot absorb without hardship)</a:t>
            </a:r>
          </a:p>
          <a:p>
            <a:r>
              <a:rPr lang="en-GB" b="1" dirty="0"/>
              <a:t>Prevent people from falling into crisis </a:t>
            </a:r>
            <a:r>
              <a:rPr lang="en-GB" dirty="0"/>
              <a:t>in the first place</a:t>
            </a:r>
          </a:p>
          <a:p>
            <a:r>
              <a:rPr lang="en-GB" dirty="0"/>
              <a:t>Improve individuals’ </a:t>
            </a:r>
            <a:r>
              <a:rPr lang="en-GB" b="1" dirty="0"/>
              <a:t>long‑term financial resilience</a:t>
            </a:r>
          </a:p>
          <a:p>
            <a:r>
              <a:rPr lang="en-GB" dirty="0"/>
              <a:t>Strengthen and integrate </a:t>
            </a:r>
            <a:r>
              <a:rPr lang="en-GB" b="1" dirty="0"/>
              <a:t>local crisis and welfare support system</a:t>
            </a:r>
          </a:p>
          <a:p>
            <a:endParaRPr lang="en-GB" dirty="0"/>
          </a:p>
          <a:p>
            <a:endParaRPr lang="en-GB" dirty="0"/>
          </a:p>
        </p:txBody>
      </p:sp>
    </p:spTree>
    <p:extLst>
      <p:ext uri="{BB962C8B-B14F-4D97-AF65-F5344CB8AC3E}">
        <p14:creationId xmlns:p14="http://schemas.microsoft.com/office/powerpoint/2010/main" val="371866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diagram of a company's financial services&#10;&#10;AI-generated content may be incorrect.">
            <a:extLst>
              <a:ext uri="{FF2B5EF4-FFF2-40B4-BE49-F238E27FC236}">
                <a16:creationId xmlns:a16="http://schemas.microsoft.com/office/drawing/2014/main" id="{A3E1EA88-00CE-9590-0C58-E7C413D47847}"/>
              </a:ext>
            </a:extLst>
          </p:cNvPr>
          <p:cNvPicPr>
            <a:picLocks noChangeAspect="1"/>
          </p:cNvPicPr>
          <p:nvPr/>
        </p:nvPicPr>
        <p:blipFill>
          <a:blip r:embed="rId2"/>
          <a:stretch>
            <a:fillRect/>
          </a:stretch>
        </p:blipFill>
        <p:spPr>
          <a:xfrm>
            <a:off x="167970" y="495149"/>
            <a:ext cx="11856059" cy="5867702"/>
          </a:xfrm>
          <a:prstGeom prst="rect">
            <a:avLst/>
          </a:prstGeom>
        </p:spPr>
      </p:pic>
      <p:sp>
        <p:nvSpPr>
          <p:cNvPr id="3" name="TextBox 2">
            <a:extLst>
              <a:ext uri="{FF2B5EF4-FFF2-40B4-BE49-F238E27FC236}">
                <a16:creationId xmlns:a16="http://schemas.microsoft.com/office/drawing/2014/main" id="{ED19B86F-0791-551D-5F08-700307788EE6}"/>
              </a:ext>
            </a:extLst>
          </p:cNvPr>
          <p:cNvSpPr txBox="1"/>
          <p:nvPr/>
        </p:nvSpPr>
        <p:spPr>
          <a:xfrm>
            <a:off x="523958" y="6039685"/>
            <a:ext cx="10832750" cy="646331"/>
          </a:xfrm>
          <a:prstGeom prst="rect">
            <a:avLst/>
          </a:prstGeom>
          <a:noFill/>
        </p:spPr>
        <p:txBody>
          <a:bodyPr wrap="square">
            <a:spAutoFit/>
          </a:bodyPr>
          <a:lstStyle/>
          <a:p>
            <a:r>
              <a:rPr lang="en-GB" dirty="0"/>
              <a:t>(Households with limited financial resources who experience a sudden and unforeseen drop in income or increase in essential costs that they cannot absorb without hardship)</a:t>
            </a:r>
          </a:p>
        </p:txBody>
      </p:sp>
    </p:spTree>
    <p:extLst>
      <p:ext uri="{BB962C8B-B14F-4D97-AF65-F5344CB8AC3E}">
        <p14:creationId xmlns:p14="http://schemas.microsoft.com/office/powerpoint/2010/main" val="1099554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431444C-E2A6-A071-89E8-A7A3670C4030}"/>
              </a:ext>
            </a:extLst>
          </p:cNvPr>
          <p:cNvSpPr txBox="1"/>
          <p:nvPr/>
        </p:nvSpPr>
        <p:spPr>
          <a:xfrm>
            <a:off x="636357" y="1188166"/>
            <a:ext cx="10919286" cy="4708981"/>
          </a:xfrm>
          <a:prstGeom prst="rect">
            <a:avLst/>
          </a:prstGeom>
          <a:noFill/>
        </p:spPr>
        <p:txBody>
          <a:bodyPr wrap="square">
            <a:spAutoFit/>
          </a:bodyPr>
          <a:lstStyle/>
          <a:p>
            <a:pPr marL="342900" lvl="0" indent="-342900">
              <a:buFont typeface="Symbol" panose="05050102010706020507" pitchFamily="18" charset="2"/>
              <a:buChar char=""/>
            </a:pPr>
            <a:r>
              <a:rPr lang="en-GB" sz="2000" dirty="0">
                <a:effectLst/>
                <a:latin typeface="Aptos" panose="020B0004020202020204" pitchFamily="34" charset="0"/>
                <a:ea typeface="Times New Roman" panose="02020603050405020304" pitchFamily="18" charset="0"/>
                <a:cs typeface="Aptos" panose="020B0004020202020204" pitchFamily="34" charset="0"/>
              </a:rPr>
              <a:t>Implement </a:t>
            </a:r>
            <a:r>
              <a:rPr lang="en-GB" sz="2000" dirty="0">
                <a:latin typeface="Aptos" panose="020B0004020202020204" pitchFamily="34" charset="0"/>
                <a:ea typeface="Times New Roman" panose="02020603050405020304" pitchFamily="18" charset="0"/>
                <a:cs typeface="Aptos" panose="020B0004020202020204" pitchFamily="34" charset="0"/>
              </a:rPr>
              <a:t>Spring 2026 (1 April)</a:t>
            </a:r>
          </a:p>
          <a:p>
            <a:pPr marL="342900" lvl="0" indent="-342900">
              <a:buFont typeface="Symbol" panose="05050102010706020507" pitchFamily="18" charset="2"/>
              <a:buChar char=""/>
            </a:pPr>
            <a:endParaRPr lang="en-GB" sz="2000" dirty="0">
              <a:latin typeface="Aptos" panose="020B0004020202020204" pitchFamily="34" charset="0"/>
              <a:ea typeface="Times New Roman" panose="02020603050405020304" pitchFamily="18" charset="0"/>
              <a:cs typeface="Aptos" panose="020B0004020202020204" pitchFamily="34" charset="0"/>
            </a:endParaRPr>
          </a:p>
          <a:p>
            <a:pPr marL="342900" lvl="0" indent="-342900">
              <a:buFont typeface="Symbol" panose="05050102010706020507" pitchFamily="18" charset="2"/>
              <a:buChar char=""/>
            </a:pPr>
            <a:r>
              <a:rPr lang="en-GB" sz="2000" dirty="0">
                <a:latin typeface="Aptos" panose="020B0004020202020204" pitchFamily="34" charset="0"/>
                <a:ea typeface="Times New Roman" panose="02020603050405020304" pitchFamily="18" charset="0"/>
                <a:cs typeface="Aptos" panose="020B0004020202020204" pitchFamily="34" charset="0"/>
              </a:rPr>
              <a:t>Working currently with existing HSF partners</a:t>
            </a:r>
          </a:p>
          <a:p>
            <a:pPr marL="342900" lvl="0" indent="-342900">
              <a:buFont typeface="Symbol" panose="05050102010706020507" pitchFamily="18" charset="2"/>
              <a:buChar char=""/>
            </a:pPr>
            <a:endParaRPr lang="en-GB" sz="2000" dirty="0">
              <a:latin typeface="Aptos" panose="020B0004020202020204" pitchFamily="34" charset="0"/>
              <a:ea typeface="Times New Roman" panose="02020603050405020304" pitchFamily="18" charset="0"/>
              <a:cs typeface="Aptos" panose="020B0004020202020204" pitchFamily="34" charset="0"/>
            </a:endParaRPr>
          </a:p>
          <a:p>
            <a:pPr marL="342900" lvl="0" indent="-342900">
              <a:buFont typeface="Symbol" panose="05050102010706020507" pitchFamily="18" charset="2"/>
              <a:buChar char=""/>
            </a:pPr>
            <a:r>
              <a:rPr lang="en-GB" sz="2000" b="1" dirty="0">
                <a:effectLst/>
                <a:latin typeface="Aptos" panose="020B0004020202020204" pitchFamily="34" charset="0"/>
                <a:ea typeface="Times New Roman" panose="02020603050405020304" pitchFamily="18" charset="0"/>
                <a:cs typeface="Aptos" panose="020B0004020202020204" pitchFamily="34" charset="0"/>
              </a:rPr>
              <a:t>‘Review and Refine’ </a:t>
            </a:r>
            <a:r>
              <a:rPr lang="en-GB" sz="2000" dirty="0">
                <a:effectLst/>
                <a:latin typeface="Aptos" panose="020B0004020202020204" pitchFamily="34" charset="0"/>
                <a:ea typeface="Times New Roman" panose="02020603050405020304" pitchFamily="18" charset="0"/>
                <a:cs typeface="Aptos" panose="020B0004020202020204" pitchFamily="34" charset="0"/>
              </a:rPr>
              <a:t>approach to further inform and develop </a:t>
            </a:r>
            <a:r>
              <a:rPr lang="en-GB" sz="2000" dirty="0" err="1">
                <a:effectLst/>
                <a:latin typeface="Aptos" panose="020B0004020202020204" pitchFamily="34" charset="0"/>
                <a:ea typeface="Times New Roman" panose="02020603050405020304" pitchFamily="18" charset="0"/>
                <a:cs typeface="Aptos" panose="020B0004020202020204" pitchFamily="34" charset="0"/>
              </a:rPr>
              <a:t>CaRF</a:t>
            </a:r>
            <a:endParaRPr lang="en-GB" sz="2000" dirty="0">
              <a:effectLst/>
              <a:latin typeface="Aptos" panose="020B0004020202020204" pitchFamily="34" charset="0"/>
              <a:ea typeface="Times New Roman" panose="02020603050405020304" pitchFamily="18" charset="0"/>
              <a:cs typeface="Aptos" panose="020B0004020202020204" pitchFamily="34" charset="0"/>
            </a:endParaRPr>
          </a:p>
          <a:p>
            <a:pPr marL="342900" lvl="0" indent="-342900">
              <a:buFont typeface="Symbol" panose="05050102010706020507" pitchFamily="18" charset="2"/>
              <a:buChar char=""/>
            </a:pPr>
            <a:endParaRPr lang="en-GB" sz="2000" dirty="0">
              <a:effectLst/>
              <a:latin typeface="Aptos" panose="020B0004020202020204" pitchFamily="34" charset="0"/>
              <a:ea typeface="Times New Roman" panose="02020603050405020304" pitchFamily="18" charset="0"/>
              <a:cs typeface="Aptos" panose="020B0004020202020204" pitchFamily="34" charset="0"/>
            </a:endParaRPr>
          </a:p>
          <a:p>
            <a:pPr marL="342900" indent="-342900">
              <a:buFont typeface="Symbol" panose="05050102010706020507" pitchFamily="18" charset="2"/>
              <a:buChar char=""/>
            </a:pPr>
            <a:r>
              <a:rPr lang="en-GB" sz="2000" dirty="0">
                <a:latin typeface="Aptos" panose="020B0004020202020204" pitchFamily="34" charset="0"/>
                <a:ea typeface="Times New Roman" panose="02020603050405020304" pitchFamily="18" charset="0"/>
                <a:cs typeface="Aptos" panose="020B0004020202020204" pitchFamily="34" charset="0"/>
              </a:rPr>
              <a:t>Incorporate </a:t>
            </a:r>
            <a:r>
              <a:rPr lang="en-GB" sz="2000" b="1" dirty="0">
                <a:latin typeface="Aptos" panose="020B0004020202020204" pitchFamily="34" charset="0"/>
                <a:ea typeface="Times New Roman" panose="02020603050405020304" pitchFamily="18" charset="0"/>
                <a:cs typeface="Aptos" panose="020B0004020202020204" pitchFamily="34" charset="0"/>
              </a:rPr>
              <a:t>Test , Learn and Grow </a:t>
            </a:r>
            <a:r>
              <a:rPr lang="en-GB" sz="2000" dirty="0">
                <a:latin typeface="Aptos" panose="020B0004020202020204" pitchFamily="34" charset="0"/>
                <a:ea typeface="Times New Roman" panose="02020603050405020304" pitchFamily="18" charset="0"/>
                <a:cs typeface="Aptos" panose="020B0004020202020204" pitchFamily="34" charset="0"/>
              </a:rPr>
              <a:t>opportunities to inform design</a:t>
            </a:r>
          </a:p>
          <a:p>
            <a:endParaRPr lang="en-GB" sz="2000" dirty="0">
              <a:latin typeface="Aptos" panose="020B0004020202020204" pitchFamily="34" charset="0"/>
              <a:ea typeface="Times New Roman" panose="02020603050405020304" pitchFamily="18" charset="0"/>
              <a:cs typeface="Aptos" panose="020B0004020202020204" pitchFamily="34" charset="0"/>
            </a:endParaRPr>
          </a:p>
          <a:p>
            <a:pPr marL="342900" indent="-342900">
              <a:buFont typeface="Symbol" panose="05050102010706020507" pitchFamily="18" charset="2"/>
              <a:buChar char=""/>
            </a:pPr>
            <a:r>
              <a:rPr lang="en-GB" sz="2000" dirty="0">
                <a:latin typeface="+mj-lt"/>
              </a:rPr>
              <a:t>Consider mitigating actions post-Household Support Fund</a:t>
            </a:r>
          </a:p>
          <a:p>
            <a:pPr marL="342900" lvl="0" indent="-342900">
              <a:buFont typeface="Symbol" panose="05050102010706020507" pitchFamily="18" charset="2"/>
              <a:buChar char=""/>
            </a:pPr>
            <a:endParaRPr lang="en-GB" sz="2000" dirty="0">
              <a:latin typeface="Aptos" panose="020B0004020202020204" pitchFamily="34" charset="0"/>
              <a:ea typeface="Times New Roman" panose="02020603050405020304" pitchFamily="18" charset="0"/>
              <a:cs typeface="Aptos" panose="020B0004020202020204" pitchFamily="34" charset="0"/>
            </a:endParaRPr>
          </a:p>
          <a:p>
            <a:pPr marL="342900" lvl="0" indent="-342900">
              <a:buFont typeface="Symbol" panose="05050102010706020507" pitchFamily="18" charset="2"/>
              <a:buChar char=""/>
            </a:pPr>
            <a:r>
              <a:rPr lang="en-GB" sz="2000" b="1" dirty="0">
                <a:effectLst/>
                <a:latin typeface="Aptos" panose="020B0004020202020204" pitchFamily="34" charset="0"/>
                <a:ea typeface="Times New Roman" panose="02020603050405020304" pitchFamily="18" charset="0"/>
                <a:cs typeface="Aptos" panose="020B0004020202020204" pitchFamily="34" charset="0"/>
              </a:rPr>
              <a:t>‘Develop’ Devon Information &amp; Advice Network (DIAN) for </a:t>
            </a:r>
            <a:r>
              <a:rPr lang="en-GB" sz="2000" b="1" dirty="0">
                <a:latin typeface="Aptos" panose="020B0004020202020204" pitchFamily="34" charset="0"/>
                <a:ea typeface="Times New Roman" panose="02020603050405020304" pitchFamily="18" charset="0"/>
                <a:cs typeface="Aptos" panose="020B0004020202020204" pitchFamily="34" charset="0"/>
              </a:rPr>
              <a:t>greater connectivity/</a:t>
            </a:r>
            <a:r>
              <a:rPr lang="en-GB" sz="2000" b="1" dirty="0">
                <a:effectLst/>
                <a:latin typeface="Aptos" panose="020B0004020202020204" pitchFamily="34" charset="0"/>
                <a:ea typeface="Times New Roman" panose="02020603050405020304" pitchFamily="18" charset="0"/>
                <a:cs typeface="Aptos" panose="020B0004020202020204" pitchFamily="34" charset="0"/>
              </a:rPr>
              <a:t>resilience</a:t>
            </a:r>
          </a:p>
          <a:p>
            <a:pPr marL="342900" lvl="0" indent="-342900">
              <a:buFont typeface="Symbol" panose="05050102010706020507" pitchFamily="18" charset="2"/>
              <a:buChar char=""/>
            </a:pPr>
            <a:endParaRPr lang="en-GB" sz="2000" b="1" dirty="0">
              <a:latin typeface="Aptos" panose="020B0004020202020204" pitchFamily="34" charset="0"/>
              <a:ea typeface="Times New Roman" panose="02020603050405020304" pitchFamily="18" charset="0"/>
              <a:cs typeface="Aptos" panose="020B0004020202020204" pitchFamily="34" charset="0"/>
            </a:endParaRPr>
          </a:p>
          <a:p>
            <a:pPr marL="342900" lvl="0" indent="-342900">
              <a:buFont typeface="Symbol" panose="05050102010706020507" pitchFamily="18" charset="2"/>
              <a:buChar char=""/>
            </a:pPr>
            <a:r>
              <a:rPr lang="en-GB" sz="2000" b="1" dirty="0">
                <a:latin typeface="Aptos" panose="020B0004020202020204" pitchFamily="34" charset="0"/>
                <a:ea typeface="Times New Roman" panose="02020603050405020304" pitchFamily="18" charset="0"/>
                <a:cs typeface="Aptos" panose="020B0004020202020204" pitchFamily="34" charset="0"/>
              </a:rPr>
              <a:t>Enhance </a:t>
            </a:r>
            <a:r>
              <a:rPr lang="en-GB" sz="2000" b="1" dirty="0">
                <a:effectLst/>
                <a:latin typeface="Aptos" panose="020B0004020202020204" pitchFamily="34" charset="0"/>
                <a:ea typeface="Times New Roman" panose="02020603050405020304" pitchFamily="18" charset="0"/>
                <a:cs typeface="Aptos" panose="020B0004020202020204" pitchFamily="34" charset="0"/>
              </a:rPr>
              <a:t>advice giving practice and standards </a:t>
            </a:r>
            <a:r>
              <a:rPr lang="en-GB" sz="2000" dirty="0">
                <a:effectLst/>
                <a:latin typeface="Aptos" panose="020B0004020202020204" pitchFamily="34" charset="0"/>
                <a:ea typeface="Times New Roman" panose="02020603050405020304" pitchFamily="18" charset="0"/>
                <a:cs typeface="Aptos" panose="020B0004020202020204" pitchFamily="34" charset="0"/>
              </a:rPr>
              <a:t>(AQA / Advice First Aid campaigns?)</a:t>
            </a:r>
          </a:p>
          <a:p>
            <a:pPr marL="342900" lvl="0" indent="-342900">
              <a:buFont typeface="Symbol" panose="05050102010706020507" pitchFamily="18" charset="2"/>
              <a:buChar char=""/>
            </a:pPr>
            <a:endParaRPr lang="en-GB" sz="2000" dirty="0">
              <a:effectLst/>
              <a:latin typeface="+mj-lt"/>
              <a:ea typeface="Times New Roman" panose="02020603050405020304" pitchFamily="18" charset="0"/>
              <a:cs typeface="Aptos" panose="020B0004020202020204" pitchFamily="34" charset="0"/>
            </a:endParaRPr>
          </a:p>
          <a:p>
            <a:pPr marL="342900" lvl="0" indent="-342900">
              <a:buFont typeface="Symbol" panose="05050102010706020507" pitchFamily="18" charset="2"/>
              <a:buChar char=""/>
            </a:pPr>
            <a:r>
              <a:rPr lang="en-GB" sz="2000" dirty="0">
                <a:effectLst/>
                <a:latin typeface="Aptos" panose="020B0004020202020204" pitchFamily="34" charset="0"/>
                <a:ea typeface="Times New Roman" panose="02020603050405020304" pitchFamily="18" charset="0"/>
                <a:cs typeface="Aptos" panose="020B0004020202020204" pitchFamily="34" charset="0"/>
              </a:rPr>
              <a:t>Via a </a:t>
            </a:r>
            <a:r>
              <a:rPr lang="en-GB" sz="2000" b="1" dirty="0">
                <a:effectLst/>
                <a:latin typeface="Aptos" panose="020B0004020202020204" pitchFamily="34" charset="0"/>
                <a:ea typeface="Times New Roman" panose="02020603050405020304" pitchFamily="18" charset="0"/>
                <a:cs typeface="Aptos" panose="020B0004020202020204" pitchFamily="34" charset="0"/>
              </a:rPr>
              <a:t>new </a:t>
            </a:r>
            <a:r>
              <a:rPr lang="en-GB" sz="2000" b="1" dirty="0" err="1">
                <a:effectLst/>
                <a:latin typeface="Aptos" panose="020B0004020202020204" pitchFamily="34" charset="0"/>
                <a:ea typeface="Times New Roman" panose="02020603050405020304" pitchFamily="18" charset="0"/>
                <a:cs typeface="Aptos" panose="020B0004020202020204" pitchFamily="34" charset="0"/>
              </a:rPr>
              <a:t>CaRF</a:t>
            </a:r>
            <a:r>
              <a:rPr lang="en-GB" sz="2000" b="1" dirty="0">
                <a:effectLst/>
                <a:latin typeface="Aptos" panose="020B0004020202020204" pitchFamily="34" charset="0"/>
                <a:ea typeface="Times New Roman" panose="02020603050405020304" pitchFamily="18" charset="0"/>
                <a:cs typeface="Aptos" panose="020B0004020202020204" pitchFamily="34" charset="0"/>
              </a:rPr>
              <a:t> Partnership Board</a:t>
            </a:r>
            <a:r>
              <a:rPr lang="en-GB" sz="2000" dirty="0">
                <a:effectLst/>
                <a:latin typeface="Aptos" panose="020B0004020202020204" pitchFamily="34" charset="0"/>
                <a:ea typeface="Times New Roman" panose="02020603050405020304" pitchFamily="18" charset="0"/>
                <a:cs typeface="Aptos" panose="020B0004020202020204" pitchFamily="34" charset="0"/>
              </a:rPr>
              <a:t>, chaired </a:t>
            </a:r>
            <a:r>
              <a:rPr lang="en-GB" sz="2000" u="sng" dirty="0">
                <a:effectLst/>
                <a:latin typeface="Aptos" panose="020B0004020202020204" pitchFamily="34" charset="0"/>
                <a:ea typeface="Times New Roman" panose="02020603050405020304" pitchFamily="18" charset="0"/>
                <a:cs typeface="Aptos" panose="020B0004020202020204" pitchFamily="34" charset="0"/>
              </a:rPr>
              <a:t>initially</a:t>
            </a:r>
            <a:r>
              <a:rPr lang="en-GB" sz="2000" dirty="0">
                <a:effectLst/>
                <a:latin typeface="Aptos" panose="020B0004020202020204" pitchFamily="34" charset="0"/>
                <a:ea typeface="Times New Roman" panose="02020603050405020304" pitchFamily="18" charset="0"/>
                <a:cs typeface="Aptos" panose="020B0004020202020204" pitchFamily="34" charset="0"/>
              </a:rPr>
              <a:t> by Director of Public Health</a:t>
            </a:r>
            <a:endParaRPr lang="en-GB" sz="2000" dirty="0">
              <a:effectLst/>
              <a:latin typeface="Aptos" panose="020B0004020202020204" pitchFamily="34" charset="0"/>
              <a:ea typeface="Aptos" panose="020B0004020202020204" pitchFamily="34" charset="0"/>
              <a:cs typeface="Aptos" panose="020B0004020202020204" pitchFamily="34" charset="0"/>
            </a:endParaRPr>
          </a:p>
        </p:txBody>
      </p:sp>
      <p:sp>
        <p:nvSpPr>
          <p:cNvPr id="6" name="TextBox 5">
            <a:extLst>
              <a:ext uri="{FF2B5EF4-FFF2-40B4-BE49-F238E27FC236}">
                <a16:creationId xmlns:a16="http://schemas.microsoft.com/office/drawing/2014/main" id="{5807C1B1-417D-B8BB-EAC2-B0A50FE7B5FD}"/>
              </a:ext>
            </a:extLst>
          </p:cNvPr>
          <p:cNvSpPr txBox="1"/>
          <p:nvPr/>
        </p:nvSpPr>
        <p:spPr>
          <a:xfrm>
            <a:off x="352428" y="271542"/>
            <a:ext cx="10486515" cy="584775"/>
          </a:xfrm>
          <a:prstGeom prst="rect">
            <a:avLst/>
          </a:prstGeom>
          <a:noFill/>
        </p:spPr>
        <p:txBody>
          <a:bodyPr wrap="square" rtlCol="0">
            <a:spAutoFit/>
          </a:bodyPr>
          <a:lstStyle/>
          <a:p>
            <a:r>
              <a:rPr lang="en-GB" sz="3200" b="1" dirty="0"/>
              <a:t>Implement at Pace!.... Develop Excellence on the Way!</a:t>
            </a:r>
          </a:p>
        </p:txBody>
      </p:sp>
    </p:spTree>
    <p:extLst>
      <p:ext uri="{BB962C8B-B14F-4D97-AF65-F5344CB8AC3E}">
        <p14:creationId xmlns:p14="http://schemas.microsoft.com/office/powerpoint/2010/main" val="2147509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23D09407-53BC-485E-B4CE-BC5E4FC4B2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921DB988-49FC-4608-B0A2-E2F3A40190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1F61811C-D797-C53D-7B84-991C44FF4314}"/>
              </a:ext>
            </a:extLst>
          </p:cNvPr>
          <p:cNvSpPr txBox="1"/>
          <p:nvPr/>
        </p:nvSpPr>
        <p:spPr>
          <a:xfrm>
            <a:off x="775470" y="4912642"/>
            <a:ext cx="10640754" cy="775845"/>
          </a:xfrm>
          <a:prstGeom prst="rect">
            <a:avLst/>
          </a:prstGeom>
        </p:spPr>
        <p:txBody>
          <a:bodyPr vert="horz" lIns="91440" tIns="45720" rIns="91440" bIns="45720" rtlCol="0" anchor="b">
            <a:normAutofit fontScale="25000" lnSpcReduction="20000"/>
          </a:bodyPr>
          <a:lstStyle/>
          <a:p>
            <a:pPr algn="ctr">
              <a:lnSpc>
                <a:spcPct val="90000"/>
              </a:lnSpc>
              <a:spcBef>
                <a:spcPct val="0"/>
              </a:spcBef>
              <a:spcAft>
                <a:spcPts val="600"/>
              </a:spcAft>
            </a:pPr>
            <a:r>
              <a:rPr lang="en-US" sz="11200" b="1" kern="1200" dirty="0">
                <a:solidFill>
                  <a:schemeClr val="tx2"/>
                </a:solidFill>
                <a:effectLst/>
                <a:latin typeface="+mj-lt"/>
                <a:ea typeface="+mj-ea"/>
                <a:cs typeface="+mj-cs"/>
              </a:rPr>
              <a:t>The </a:t>
            </a:r>
            <a:r>
              <a:rPr lang="en-US" sz="11200" b="1" kern="1200" dirty="0" err="1">
                <a:solidFill>
                  <a:schemeClr val="tx2"/>
                </a:solidFill>
                <a:effectLst/>
                <a:latin typeface="+mj-lt"/>
                <a:ea typeface="+mj-ea"/>
                <a:cs typeface="+mj-cs"/>
              </a:rPr>
              <a:t>CaRF</a:t>
            </a:r>
            <a:r>
              <a:rPr lang="en-US" sz="11200" b="1" kern="1200" dirty="0">
                <a:solidFill>
                  <a:schemeClr val="tx2"/>
                </a:solidFill>
                <a:effectLst/>
                <a:latin typeface="+mj-lt"/>
                <a:ea typeface="+mj-ea"/>
                <a:cs typeface="+mj-cs"/>
              </a:rPr>
              <a:t> for Devon County Council for 2026-27  - £8.4m (each year)</a:t>
            </a:r>
          </a:p>
          <a:p>
            <a:pPr algn="ctr">
              <a:lnSpc>
                <a:spcPct val="90000"/>
              </a:lnSpc>
              <a:spcBef>
                <a:spcPct val="0"/>
              </a:spcBef>
              <a:spcAft>
                <a:spcPts val="600"/>
              </a:spcAft>
            </a:pPr>
            <a:r>
              <a:rPr lang="en-US" sz="11200" b="1" dirty="0">
                <a:solidFill>
                  <a:schemeClr val="tx2"/>
                </a:solidFill>
                <a:latin typeface="+mj-lt"/>
                <a:ea typeface="+mj-ea"/>
                <a:cs typeface="+mj-cs"/>
              </a:rPr>
              <a:t>3 year Programme</a:t>
            </a:r>
          </a:p>
          <a:p>
            <a:pPr algn="ctr">
              <a:lnSpc>
                <a:spcPct val="90000"/>
              </a:lnSpc>
              <a:spcBef>
                <a:spcPct val="0"/>
              </a:spcBef>
              <a:spcAft>
                <a:spcPts val="600"/>
              </a:spcAft>
            </a:pPr>
            <a:endParaRPr lang="en-US" sz="11200" b="1" dirty="0">
              <a:solidFill>
                <a:schemeClr val="tx2"/>
              </a:solidFill>
              <a:latin typeface="+mj-lt"/>
              <a:ea typeface="+mj-ea"/>
              <a:cs typeface="+mj-cs"/>
            </a:endParaRPr>
          </a:p>
          <a:p>
            <a:pPr algn="ctr">
              <a:lnSpc>
                <a:spcPct val="90000"/>
              </a:lnSpc>
              <a:spcBef>
                <a:spcPct val="0"/>
              </a:spcBef>
              <a:spcAft>
                <a:spcPts val="600"/>
              </a:spcAft>
            </a:pPr>
            <a:r>
              <a:rPr lang="en-US" sz="11200" b="1" dirty="0">
                <a:solidFill>
                  <a:schemeClr val="tx2"/>
                </a:solidFill>
                <a:latin typeface="+mj-lt"/>
                <a:ea typeface="+mj-ea"/>
                <a:cs typeface="+mj-cs"/>
              </a:rPr>
              <a:t>+Housing Benefit </a:t>
            </a:r>
          </a:p>
          <a:p>
            <a:pPr algn="ctr">
              <a:lnSpc>
                <a:spcPct val="90000"/>
              </a:lnSpc>
              <a:spcBef>
                <a:spcPct val="0"/>
              </a:spcBef>
              <a:spcAft>
                <a:spcPts val="600"/>
              </a:spcAft>
            </a:pPr>
            <a:endParaRPr lang="en-US" sz="3400" kern="1200" dirty="0">
              <a:solidFill>
                <a:schemeClr val="tx2"/>
              </a:solidFill>
              <a:latin typeface="+mj-lt"/>
              <a:ea typeface="+mj-ea"/>
              <a:cs typeface="+mj-cs"/>
            </a:endParaRPr>
          </a:p>
        </p:txBody>
      </p:sp>
      <p:grpSp>
        <p:nvGrpSpPr>
          <p:cNvPr id="18" name="Group 17">
            <a:extLst>
              <a:ext uri="{FF2B5EF4-FFF2-40B4-BE49-F238E27FC236}">
                <a16:creationId xmlns:a16="http://schemas.microsoft.com/office/drawing/2014/main" id="{E9B930FD-8671-4C4C-ADCF-73AC1D0CD41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9676747" y="0"/>
            <a:ext cx="2514948" cy="2174333"/>
            <a:chOff x="-305" y="-4155"/>
            <a:chExt cx="2514948" cy="2174333"/>
          </a:xfrm>
        </p:grpSpPr>
        <p:sp>
          <p:nvSpPr>
            <p:cNvPr id="19" name="Freeform: Shape 18">
              <a:extLst>
                <a:ext uri="{FF2B5EF4-FFF2-40B4-BE49-F238E27FC236}">
                  <a16:creationId xmlns:a16="http://schemas.microsoft.com/office/drawing/2014/main" id="{C35B12C1-569C-4E37-AA33-7EF215F201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F23E2660-7810-46F6-8752-187127C830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991DC45-0378-45B3-B325-FB8F98545E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E228F5BA-5150-4554-B7EA-93F371F3B1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9" name="Picture 8" descr="A screenshot of a computer&#10;&#10;AI-generated content may be incorrect.">
            <a:extLst>
              <a:ext uri="{FF2B5EF4-FFF2-40B4-BE49-F238E27FC236}">
                <a16:creationId xmlns:a16="http://schemas.microsoft.com/office/drawing/2014/main" id="{5EE0D6E1-8462-78C6-6583-2547E5E83EEF}"/>
              </a:ext>
            </a:extLst>
          </p:cNvPr>
          <p:cNvPicPr>
            <a:picLocks noChangeAspect="1"/>
          </p:cNvPicPr>
          <p:nvPr/>
        </p:nvPicPr>
        <p:blipFill>
          <a:blip r:embed="rId2"/>
          <a:stretch>
            <a:fillRect/>
          </a:stretch>
        </p:blipFill>
        <p:spPr>
          <a:xfrm>
            <a:off x="610337" y="320231"/>
            <a:ext cx="10909874" cy="2836567"/>
          </a:xfrm>
          <a:prstGeom prst="rect">
            <a:avLst/>
          </a:prstGeom>
        </p:spPr>
      </p:pic>
      <p:grpSp>
        <p:nvGrpSpPr>
          <p:cNvPr id="24" name="Group 23">
            <a:extLst>
              <a:ext uri="{FF2B5EF4-FFF2-40B4-BE49-F238E27FC236}">
                <a16:creationId xmlns:a16="http://schemas.microsoft.com/office/drawing/2014/main" id="{383C2651-AE0C-4AE4-8725-E2F9414FE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305" y="4322879"/>
            <a:ext cx="3378428" cy="2535121"/>
            <a:chOff x="-305" y="-1"/>
            <a:chExt cx="3832880" cy="2876136"/>
          </a:xfrm>
        </p:grpSpPr>
        <p:sp>
          <p:nvSpPr>
            <p:cNvPr id="25" name="Freeform: Shape 24">
              <a:extLst>
                <a:ext uri="{FF2B5EF4-FFF2-40B4-BE49-F238E27FC236}">
                  <a16:creationId xmlns:a16="http://schemas.microsoft.com/office/drawing/2014/main" id="{CCE13265-B5D2-47B4-A199-E05F390D5B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693EBD03-D832-462C-9304-7273698ED4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26">
              <a:extLst>
                <a:ext uri="{FF2B5EF4-FFF2-40B4-BE49-F238E27FC236}">
                  <a16:creationId xmlns:a16="http://schemas.microsoft.com/office/drawing/2014/main" id="{0D53D3E2-805E-40D2-964F-352BF6D476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Freeform: Shape 27">
              <a:extLst>
                <a:ext uri="{FF2B5EF4-FFF2-40B4-BE49-F238E27FC236}">
                  <a16:creationId xmlns:a16="http://schemas.microsoft.com/office/drawing/2014/main" id="{B7A9A916-A926-43E6-800F-432ABC3F24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263758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lowchart: Connector 10">
            <a:extLst>
              <a:ext uri="{FF2B5EF4-FFF2-40B4-BE49-F238E27FC236}">
                <a16:creationId xmlns:a16="http://schemas.microsoft.com/office/drawing/2014/main" id="{ACC2B2E5-E0FD-66A9-021F-D971A5B465F5}"/>
              </a:ext>
            </a:extLst>
          </p:cNvPr>
          <p:cNvSpPr/>
          <p:nvPr/>
        </p:nvSpPr>
        <p:spPr>
          <a:xfrm>
            <a:off x="2807360" y="884760"/>
            <a:ext cx="5699077" cy="4218418"/>
          </a:xfrm>
          <a:prstGeom prst="flowChartConnector">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Flowchart: Connector 8">
            <a:extLst>
              <a:ext uri="{FF2B5EF4-FFF2-40B4-BE49-F238E27FC236}">
                <a16:creationId xmlns:a16="http://schemas.microsoft.com/office/drawing/2014/main" id="{970F9597-DB21-9F57-61B6-80A1314FF857}"/>
              </a:ext>
            </a:extLst>
          </p:cNvPr>
          <p:cNvSpPr/>
          <p:nvPr/>
        </p:nvSpPr>
        <p:spPr>
          <a:xfrm>
            <a:off x="3539193" y="1607935"/>
            <a:ext cx="4390046" cy="2838132"/>
          </a:xfrm>
          <a:prstGeom prst="flowChartConnector">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Financial Wraparound Support</a:t>
            </a:r>
          </a:p>
          <a:p>
            <a:pPr algn="ctr"/>
            <a:endParaRPr lang="en-GB" dirty="0"/>
          </a:p>
          <a:p>
            <a:pPr algn="ctr"/>
            <a:endParaRPr lang="en-GB" dirty="0"/>
          </a:p>
          <a:p>
            <a:pPr algn="ctr"/>
            <a:endParaRPr lang="en-GB" dirty="0"/>
          </a:p>
          <a:p>
            <a:pPr algn="ctr"/>
            <a:endParaRPr lang="en-GB" dirty="0"/>
          </a:p>
          <a:p>
            <a:pPr algn="ctr"/>
            <a:endParaRPr lang="en-GB" dirty="0"/>
          </a:p>
          <a:p>
            <a:pPr algn="ctr"/>
            <a:endParaRPr lang="en-GB" dirty="0"/>
          </a:p>
          <a:p>
            <a:pPr algn="ctr"/>
            <a:endParaRPr lang="en-GB" dirty="0"/>
          </a:p>
        </p:txBody>
      </p:sp>
      <p:sp>
        <p:nvSpPr>
          <p:cNvPr id="4" name="Flowchart: Connector 3">
            <a:extLst>
              <a:ext uri="{FF2B5EF4-FFF2-40B4-BE49-F238E27FC236}">
                <a16:creationId xmlns:a16="http://schemas.microsoft.com/office/drawing/2014/main" id="{CA6EED4A-978D-498D-6ECD-CDF51AA4FE37}"/>
              </a:ext>
            </a:extLst>
          </p:cNvPr>
          <p:cNvSpPr/>
          <p:nvPr/>
        </p:nvSpPr>
        <p:spPr>
          <a:xfrm>
            <a:off x="4976440" y="2358638"/>
            <a:ext cx="1425898" cy="1051026"/>
          </a:xfrm>
          <a:prstGeom prst="flowChartConnector">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Crisis Support</a:t>
            </a:r>
          </a:p>
        </p:txBody>
      </p:sp>
      <p:sp>
        <p:nvSpPr>
          <p:cNvPr id="14" name="TextBox 13">
            <a:extLst>
              <a:ext uri="{FF2B5EF4-FFF2-40B4-BE49-F238E27FC236}">
                <a16:creationId xmlns:a16="http://schemas.microsoft.com/office/drawing/2014/main" id="{4C705191-C738-311E-BCF2-70104640C987}"/>
              </a:ext>
            </a:extLst>
          </p:cNvPr>
          <p:cNvSpPr txBox="1"/>
          <p:nvPr/>
        </p:nvSpPr>
        <p:spPr>
          <a:xfrm>
            <a:off x="4568506" y="959930"/>
            <a:ext cx="2241765" cy="646331"/>
          </a:xfrm>
          <a:prstGeom prst="rect">
            <a:avLst/>
          </a:prstGeom>
          <a:noFill/>
        </p:spPr>
        <p:txBody>
          <a:bodyPr wrap="square" rtlCol="0">
            <a:spAutoFit/>
          </a:bodyPr>
          <a:lstStyle/>
          <a:p>
            <a:pPr algn="ctr"/>
            <a:r>
              <a:rPr lang="en-GB" dirty="0"/>
              <a:t>Wider Wraparound Support</a:t>
            </a:r>
          </a:p>
        </p:txBody>
      </p:sp>
      <p:sp>
        <p:nvSpPr>
          <p:cNvPr id="15" name="Isosceles Triangle 14">
            <a:extLst>
              <a:ext uri="{FF2B5EF4-FFF2-40B4-BE49-F238E27FC236}">
                <a16:creationId xmlns:a16="http://schemas.microsoft.com/office/drawing/2014/main" id="{194F9858-9A01-89D5-B68A-A1DE3E1EE320}"/>
              </a:ext>
            </a:extLst>
          </p:cNvPr>
          <p:cNvSpPr/>
          <p:nvPr/>
        </p:nvSpPr>
        <p:spPr>
          <a:xfrm>
            <a:off x="3654790" y="3462708"/>
            <a:ext cx="4069196" cy="3382709"/>
          </a:xfrm>
          <a:prstGeom prst="triangl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dirty="0">
              <a:solidFill>
                <a:schemeClr val="tx1"/>
              </a:solidFill>
            </a:endParaRPr>
          </a:p>
        </p:txBody>
      </p:sp>
      <p:sp>
        <p:nvSpPr>
          <p:cNvPr id="16" name="TextBox 15">
            <a:extLst>
              <a:ext uri="{FF2B5EF4-FFF2-40B4-BE49-F238E27FC236}">
                <a16:creationId xmlns:a16="http://schemas.microsoft.com/office/drawing/2014/main" id="{FA89BC70-401C-8A13-D098-B38361C4EF4F}"/>
              </a:ext>
            </a:extLst>
          </p:cNvPr>
          <p:cNvSpPr txBox="1"/>
          <p:nvPr/>
        </p:nvSpPr>
        <p:spPr>
          <a:xfrm>
            <a:off x="4080372" y="5110589"/>
            <a:ext cx="3287731" cy="2031325"/>
          </a:xfrm>
          <a:prstGeom prst="rect">
            <a:avLst/>
          </a:prstGeom>
          <a:noFill/>
        </p:spPr>
        <p:txBody>
          <a:bodyPr wrap="square" rtlCol="0">
            <a:spAutoFit/>
          </a:bodyPr>
          <a:lstStyle/>
          <a:p>
            <a:pPr algn="ctr"/>
            <a:r>
              <a:rPr lang="en-GB" b="1" dirty="0">
                <a:solidFill>
                  <a:schemeClr val="tx1"/>
                </a:solidFill>
              </a:rPr>
              <a:t>Devon </a:t>
            </a:r>
          </a:p>
          <a:p>
            <a:pPr algn="ctr"/>
            <a:r>
              <a:rPr lang="en-GB" b="1" dirty="0">
                <a:solidFill>
                  <a:schemeClr val="tx1"/>
                </a:solidFill>
              </a:rPr>
              <a:t>Information and Advice Network Referrals</a:t>
            </a:r>
          </a:p>
          <a:p>
            <a:pPr algn="ctr"/>
            <a:endParaRPr lang="en-GB" b="1" dirty="0">
              <a:solidFill>
                <a:schemeClr val="tx1"/>
              </a:solidFill>
            </a:endParaRPr>
          </a:p>
          <a:p>
            <a:pPr algn="ctr"/>
            <a:r>
              <a:rPr lang="en-GB" b="1" i="1" dirty="0">
                <a:solidFill>
                  <a:srgbClr val="FF0000"/>
                </a:solidFill>
              </a:rPr>
              <a:t>Tell it Once : No Door is the Wrong Door</a:t>
            </a:r>
          </a:p>
          <a:p>
            <a:endParaRPr lang="en-GB" dirty="0"/>
          </a:p>
        </p:txBody>
      </p:sp>
      <p:sp>
        <p:nvSpPr>
          <p:cNvPr id="18" name="Arrow: Left-Right 17">
            <a:extLst>
              <a:ext uri="{FF2B5EF4-FFF2-40B4-BE49-F238E27FC236}">
                <a16:creationId xmlns:a16="http://schemas.microsoft.com/office/drawing/2014/main" id="{23451CD6-F171-CFB7-9D5A-1BA8B8175469}"/>
              </a:ext>
            </a:extLst>
          </p:cNvPr>
          <p:cNvSpPr/>
          <p:nvPr/>
        </p:nvSpPr>
        <p:spPr>
          <a:xfrm rot="19801565">
            <a:off x="5854566" y="3942364"/>
            <a:ext cx="535302" cy="381852"/>
          </a:xfrm>
          <a:prstGeom prst="leftRightArrow">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Arrow: Left-Right 18">
            <a:extLst>
              <a:ext uri="{FF2B5EF4-FFF2-40B4-BE49-F238E27FC236}">
                <a16:creationId xmlns:a16="http://schemas.microsoft.com/office/drawing/2014/main" id="{19FFED53-11C7-77C3-3142-B110BB6F91A3}"/>
              </a:ext>
            </a:extLst>
          </p:cNvPr>
          <p:cNvSpPr/>
          <p:nvPr/>
        </p:nvSpPr>
        <p:spPr>
          <a:xfrm rot="19801565">
            <a:off x="6168076" y="4619687"/>
            <a:ext cx="525356" cy="324230"/>
          </a:xfrm>
          <a:prstGeom prst="leftRightArrow">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Arrow: Left-Right 19">
            <a:extLst>
              <a:ext uri="{FF2B5EF4-FFF2-40B4-BE49-F238E27FC236}">
                <a16:creationId xmlns:a16="http://schemas.microsoft.com/office/drawing/2014/main" id="{15D96D24-D316-7862-23F6-EE939E627069}"/>
              </a:ext>
            </a:extLst>
          </p:cNvPr>
          <p:cNvSpPr/>
          <p:nvPr/>
        </p:nvSpPr>
        <p:spPr>
          <a:xfrm rot="1777485">
            <a:off x="4974373" y="3905202"/>
            <a:ext cx="528945" cy="389786"/>
          </a:xfrm>
          <a:prstGeom prst="leftRightArrow">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Arrow: Left-Right 20">
            <a:extLst>
              <a:ext uri="{FF2B5EF4-FFF2-40B4-BE49-F238E27FC236}">
                <a16:creationId xmlns:a16="http://schemas.microsoft.com/office/drawing/2014/main" id="{14B9FEDA-3C1E-E720-D955-E4B60CA66D2A}"/>
              </a:ext>
            </a:extLst>
          </p:cNvPr>
          <p:cNvSpPr/>
          <p:nvPr/>
        </p:nvSpPr>
        <p:spPr>
          <a:xfrm rot="1387633" flipV="1">
            <a:off x="4637124" y="4579765"/>
            <a:ext cx="519341" cy="351303"/>
          </a:xfrm>
          <a:prstGeom prst="leftRightArrow">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Arrow: Left-Right 21">
            <a:extLst>
              <a:ext uri="{FF2B5EF4-FFF2-40B4-BE49-F238E27FC236}">
                <a16:creationId xmlns:a16="http://schemas.microsoft.com/office/drawing/2014/main" id="{095403B0-E7CE-FE0D-B6E9-98FEEA602301}"/>
              </a:ext>
            </a:extLst>
          </p:cNvPr>
          <p:cNvSpPr/>
          <p:nvPr/>
        </p:nvSpPr>
        <p:spPr>
          <a:xfrm rot="16200000">
            <a:off x="5273286" y="3508862"/>
            <a:ext cx="832207" cy="248608"/>
          </a:xfrm>
          <a:prstGeom prst="leftRightArrow">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id="{4E47A325-0F48-EA27-2E5E-BB490B18D200}"/>
              </a:ext>
            </a:extLst>
          </p:cNvPr>
          <p:cNvSpPr txBox="1"/>
          <p:nvPr/>
        </p:nvSpPr>
        <p:spPr>
          <a:xfrm>
            <a:off x="159499" y="188557"/>
            <a:ext cx="10841814" cy="461665"/>
          </a:xfrm>
          <a:prstGeom prst="rect">
            <a:avLst/>
          </a:prstGeom>
          <a:noFill/>
        </p:spPr>
        <p:txBody>
          <a:bodyPr wrap="none" rtlCol="0">
            <a:spAutoFit/>
          </a:bodyPr>
          <a:lstStyle/>
          <a:p>
            <a:r>
              <a:rPr lang="en-GB" sz="2400" b="1" dirty="0"/>
              <a:t>Improving the Local Landscape:  Devon Information &amp; Advice Network (DIAN)</a:t>
            </a:r>
          </a:p>
        </p:txBody>
      </p:sp>
      <p:sp>
        <p:nvSpPr>
          <p:cNvPr id="5" name="TextBox 4">
            <a:extLst>
              <a:ext uri="{FF2B5EF4-FFF2-40B4-BE49-F238E27FC236}">
                <a16:creationId xmlns:a16="http://schemas.microsoft.com/office/drawing/2014/main" id="{0ED7A098-29B0-6437-1C52-EDBEE8FD9FF6}"/>
              </a:ext>
            </a:extLst>
          </p:cNvPr>
          <p:cNvSpPr txBox="1"/>
          <p:nvPr/>
        </p:nvSpPr>
        <p:spPr>
          <a:xfrm>
            <a:off x="8776669" y="1370402"/>
            <a:ext cx="3208985" cy="4524315"/>
          </a:xfrm>
          <a:prstGeom prst="rect">
            <a:avLst/>
          </a:prstGeom>
          <a:noFill/>
        </p:spPr>
        <p:txBody>
          <a:bodyPr wrap="square" rtlCol="0">
            <a:spAutoFit/>
          </a:bodyPr>
          <a:lstStyle/>
          <a:p>
            <a:r>
              <a:rPr lang="en-GB" dirty="0"/>
              <a:t>Clear, accessible and connected offers</a:t>
            </a:r>
          </a:p>
          <a:p>
            <a:endParaRPr lang="en-GB" dirty="0"/>
          </a:p>
          <a:p>
            <a:r>
              <a:rPr lang="en-GB" dirty="0"/>
              <a:t>No Doors the Wrong Door</a:t>
            </a:r>
          </a:p>
          <a:p>
            <a:endParaRPr lang="en-GB" dirty="0"/>
          </a:p>
          <a:p>
            <a:r>
              <a:rPr lang="en-GB" dirty="0"/>
              <a:t>Tell it Once</a:t>
            </a:r>
          </a:p>
          <a:p>
            <a:endParaRPr lang="en-GB" dirty="0"/>
          </a:p>
          <a:p>
            <a:r>
              <a:rPr lang="en-GB" dirty="0"/>
              <a:t>Easy to self refer to offers</a:t>
            </a:r>
          </a:p>
          <a:p>
            <a:endParaRPr lang="en-GB" dirty="0"/>
          </a:p>
          <a:p>
            <a:r>
              <a:rPr lang="en-GB" dirty="0"/>
              <a:t>Easy to make third party</a:t>
            </a:r>
          </a:p>
          <a:p>
            <a:r>
              <a:rPr lang="en-GB" dirty="0"/>
              <a:t>‘onward’ referrals to each other</a:t>
            </a:r>
          </a:p>
          <a:p>
            <a:endParaRPr lang="en-GB" dirty="0"/>
          </a:p>
          <a:p>
            <a:r>
              <a:rPr lang="en-GB" dirty="0"/>
              <a:t>Analyse ‘usage’ data to inform further strategic development</a:t>
            </a:r>
          </a:p>
          <a:p>
            <a:endParaRPr lang="en-GB" dirty="0"/>
          </a:p>
        </p:txBody>
      </p:sp>
    </p:spTree>
    <p:extLst>
      <p:ext uri="{BB962C8B-B14F-4D97-AF65-F5344CB8AC3E}">
        <p14:creationId xmlns:p14="http://schemas.microsoft.com/office/powerpoint/2010/main" val="1310771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61DFA6F-9D65-1359-5F9C-A9DC671FAFA8}"/>
              </a:ext>
            </a:extLst>
          </p:cNvPr>
          <p:cNvSpPr txBox="1"/>
          <p:nvPr/>
        </p:nvSpPr>
        <p:spPr>
          <a:xfrm>
            <a:off x="293166" y="1584086"/>
            <a:ext cx="11307848" cy="4001095"/>
          </a:xfrm>
          <a:prstGeom prst="rect">
            <a:avLst/>
          </a:prstGeom>
          <a:noFill/>
        </p:spPr>
        <p:txBody>
          <a:bodyPr wrap="square">
            <a:spAutoFit/>
          </a:bodyPr>
          <a:lstStyle/>
          <a:p>
            <a:pPr marL="342900" indent="-342900">
              <a:buFont typeface="Symbol" panose="05050102010706020507" pitchFamily="18" charset="2"/>
              <a:buChar char=""/>
            </a:pPr>
            <a:r>
              <a:rPr lang="en-GB" dirty="0">
                <a:latin typeface="Aptos" panose="020B0004020202020204" pitchFamily="34" charset="0"/>
                <a:ea typeface="Times New Roman" panose="02020603050405020304" pitchFamily="18" charset="0"/>
                <a:cs typeface="Aptos" panose="020B0004020202020204" pitchFamily="34" charset="0"/>
              </a:rPr>
              <a:t>Who is best placed to sit alongside operational </a:t>
            </a:r>
            <a:r>
              <a:rPr lang="en-GB" dirty="0" err="1">
                <a:latin typeface="Aptos" panose="020B0004020202020204" pitchFamily="34" charset="0"/>
                <a:ea typeface="Times New Roman" panose="02020603050405020304" pitchFamily="18" charset="0"/>
                <a:cs typeface="Aptos" panose="020B0004020202020204" pitchFamily="34" charset="0"/>
              </a:rPr>
              <a:t>CaRF</a:t>
            </a:r>
            <a:r>
              <a:rPr lang="en-GB" dirty="0">
                <a:latin typeface="Aptos" panose="020B0004020202020204" pitchFamily="34" charset="0"/>
                <a:ea typeface="Times New Roman" panose="02020603050405020304" pitchFamily="18" charset="0"/>
                <a:cs typeface="Aptos" panose="020B0004020202020204" pitchFamily="34" charset="0"/>
              </a:rPr>
              <a:t> partners (Districts and VCSE partners) on the new </a:t>
            </a:r>
            <a:r>
              <a:rPr lang="en-GB" dirty="0" err="1">
                <a:latin typeface="Aptos" panose="020B0004020202020204" pitchFamily="34" charset="0"/>
                <a:ea typeface="Times New Roman" panose="02020603050405020304" pitchFamily="18" charset="0"/>
                <a:cs typeface="Aptos" panose="020B0004020202020204" pitchFamily="34" charset="0"/>
              </a:rPr>
              <a:t>CaRF</a:t>
            </a:r>
            <a:r>
              <a:rPr lang="en-GB" dirty="0">
                <a:latin typeface="Aptos" panose="020B0004020202020204" pitchFamily="34" charset="0"/>
                <a:ea typeface="Times New Roman" panose="02020603050405020304" pitchFamily="18" charset="0"/>
                <a:cs typeface="Aptos" panose="020B0004020202020204" pitchFamily="34" charset="0"/>
              </a:rPr>
              <a:t> Partnership Board, to inform strategic matters from a VCSE perspective?</a:t>
            </a:r>
            <a:endParaRPr lang="en-GB" sz="2000" dirty="0">
              <a:latin typeface="Aptos" panose="020B0004020202020204" pitchFamily="34" charset="0"/>
              <a:ea typeface="Aptos" panose="020B0004020202020204" pitchFamily="34" charset="0"/>
              <a:cs typeface="Aptos" panose="020B0004020202020204" pitchFamily="34" charset="0"/>
            </a:endParaRPr>
          </a:p>
          <a:p>
            <a:pPr marL="342900" lvl="0" indent="-342900">
              <a:buFont typeface="Symbol" panose="05050102010706020507" pitchFamily="18" charset="2"/>
              <a:buChar char=""/>
            </a:pPr>
            <a:endParaRPr lang="en-GB" sz="1800" dirty="0">
              <a:effectLst/>
              <a:latin typeface="Aptos" panose="020B0004020202020204" pitchFamily="34" charset="0"/>
              <a:ea typeface="Times New Roman" panose="02020603050405020304" pitchFamily="18" charset="0"/>
              <a:cs typeface="Aptos" panose="020B0004020202020204" pitchFamily="34" charset="0"/>
            </a:endParaRPr>
          </a:p>
          <a:p>
            <a:pPr marL="342900" indent="-342900">
              <a:buFont typeface="Symbol" panose="05050102010706020507" pitchFamily="18" charset="2"/>
              <a:buChar char=""/>
            </a:pPr>
            <a:r>
              <a:rPr lang="en-GB" dirty="0">
                <a:latin typeface="Aptos" panose="020B0004020202020204" pitchFamily="34" charset="0"/>
                <a:ea typeface="Times New Roman" panose="02020603050405020304" pitchFamily="18" charset="0"/>
                <a:cs typeface="Aptos" panose="020B0004020202020204" pitchFamily="34" charset="0"/>
              </a:rPr>
              <a:t>How might the wider VCSE be kept informed and connected (where appt) to the </a:t>
            </a:r>
            <a:r>
              <a:rPr lang="en-GB" dirty="0" err="1">
                <a:latin typeface="Aptos" panose="020B0004020202020204" pitchFamily="34" charset="0"/>
                <a:ea typeface="Times New Roman" panose="02020603050405020304" pitchFamily="18" charset="0"/>
                <a:cs typeface="Aptos" panose="020B0004020202020204" pitchFamily="34" charset="0"/>
              </a:rPr>
              <a:t>CaRF</a:t>
            </a:r>
            <a:r>
              <a:rPr lang="en-GB" dirty="0">
                <a:latin typeface="Aptos" panose="020B0004020202020204" pitchFamily="34" charset="0"/>
                <a:ea typeface="Times New Roman" panose="02020603050405020304" pitchFamily="18" charset="0"/>
                <a:cs typeface="Aptos" panose="020B0004020202020204" pitchFamily="34" charset="0"/>
              </a:rPr>
              <a:t> offer and its developments?</a:t>
            </a:r>
          </a:p>
          <a:p>
            <a:pPr marL="342900" indent="-342900">
              <a:buFont typeface="Symbol" panose="05050102010706020507" pitchFamily="18" charset="2"/>
              <a:buChar char=""/>
            </a:pPr>
            <a:endParaRPr lang="en-GB" dirty="0">
              <a:latin typeface="Aptos" panose="020B0004020202020204" pitchFamily="34" charset="0"/>
              <a:ea typeface="Times New Roman" panose="02020603050405020304" pitchFamily="18" charset="0"/>
              <a:cs typeface="Aptos" panose="020B0004020202020204" pitchFamily="34" charset="0"/>
            </a:endParaRPr>
          </a:p>
          <a:p>
            <a:pPr marL="342900" indent="-342900">
              <a:buFont typeface="Symbol" panose="05050102010706020507" pitchFamily="18" charset="2"/>
              <a:buChar char=""/>
            </a:pPr>
            <a:r>
              <a:rPr lang="en-GB" dirty="0">
                <a:latin typeface="Aptos" panose="020B0004020202020204" pitchFamily="34" charset="0"/>
                <a:ea typeface="Times New Roman" panose="02020603050405020304" pitchFamily="18" charset="0"/>
                <a:cs typeface="Aptos" panose="020B0004020202020204" pitchFamily="34" charset="0"/>
              </a:rPr>
              <a:t>Is DIAN the right model?</a:t>
            </a:r>
          </a:p>
          <a:p>
            <a:endParaRPr lang="en-GB" dirty="0">
              <a:latin typeface="Aptos" panose="020B0004020202020204" pitchFamily="34" charset="0"/>
              <a:ea typeface="Aptos" panose="020B0004020202020204" pitchFamily="34" charset="0"/>
              <a:cs typeface="Aptos" panose="020B0004020202020204" pitchFamily="34" charset="0"/>
            </a:endParaRPr>
          </a:p>
          <a:p>
            <a:pPr marL="342900" lvl="0" indent="-342900">
              <a:buFont typeface="Symbol" panose="05050102010706020507" pitchFamily="18" charset="2"/>
              <a:buChar char=""/>
            </a:pPr>
            <a:r>
              <a:rPr lang="en-GB" sz="1800" dirty="0">
                <a:effectLst/>
                <a:latin typeface="Aptos" panose="020B0004020202020204" pitchFamily="34" charset="0"/>
                <a:ea typeface="Times New Roman" panose="02020603050405020304" pitchFamily="18" charset="0"/>
                <a:cs typeface="Aptos" panose="020B0004020202020204" pitchFamily="34" charset="0"/>
              </a:rPr>
              <a:t>Who is best placed to lead and develop the DIAN,  and realise an</a:t>
            </a:r>
            <a:r>
              <a:rPr lang="en-GB" dirty="0">
                <a:latin typeface="Aptos" panose="020B0004020202020204" pitchFamily="34" charset="0"/>
                <a:ea typeface="Times New Roman" panose="02020603050405020304" pitchFamily="18" charset="0"/>
                <a:cs typeface="Aptos" panose="020B0004020202020204" pitchFamily="34" charset="0"/>
              </a:rPr>
              <a:t>y</a:t>
            </a:r>
            <a:r>
              <a:rPr lang="en-GB" sz="1800" dirty="0">
                <a:effectLst/>
                <a:latin typeface="Aptos" panose="020B0004020202020204" pitchFamily="34" charset="0"/>
                <a:ea typeface="Times New Roman" panose="02020603050405020304" pitchFamily="18" charset="0"/>
                <a:cs typeface="Aptos" panose="020B0004020202020204" pitchFamily="34" charset="0"/>
              </a:rPr>
              <a:t> legacies going  beyond </a:t>
            </a:r>
            <a:r>
              <a:rPr lang="en-GB" sz="1800" dirty="0" err="1">
                <a:effectLst/>
                <a:latin typeface="Aptos" panose="020B0004020202020204" pitchFamily="34" charset="0"/>
                <a:ea typeface="Times New Roman" panose="02020603050405020304" pitchFamily="18" charset="0"/>
                <a:cs typeface="Aptos" panose="020B0004020202020204" pitchFamily="34" charset="0"/>
              </a:rPr>
              <a:t>CaRF</a:t>
            </a:r>
            <a:r>
              <a:rPr lang="en-GB" sz="1800" dirty="0">
                <a:effectLst/>
                <a:latin typeface="Aptos" panose="020B0004020202020204" pitchFamily="34" charset="0"/>
                <a:ea typeface="Times New Roman" panose="02020603050405020304" pitchFamily="18" charset="0"/>
                <a:cs typeface="Aptos" panose="020B0004020202020204" pitchFamily="34" charset="0"/>
              </a:rPr>
              <a:t>? </a:t>
            </a:r>
          </a:p>
          <a:p>
            <a:pPr marL="342900" lvl="0" indent="-342900">
              <a:buFont typeface="Symbol" panose="05050102010706020507" pitchFamily="18" charset="2"/>
              <a:buChar char=""/>
            </a:pPr>
            <a:endParaRPr lang="en-GB" dirty="0">
              <a:latin typeface="Aptos" panose="020B0004020202020204" pitchFamily="34" charset="0"/>
              <a:ea typeface="Times New Roman" panose="02020603050405020304" pitchFamily="18" charset="0"/>
              <a:cs typeface="Aptos" panose="020B0004020202020204" pitchFamily="34" charset="0"/>
            </a:endParaRPr>
          </a:p>
          <a:p>
            <a:pPr marL="342900" lvl="0" indent="-342900">
              <a:buFont typeface="Symbol" panose="05050102010706020507" pitchFamily="18" charset="2"/>
              <a:buChar char=""/>
            </a:pPr>
            <a:r>
              <a:rPr lang="en-GB" sz="1800" dirty="0">
                <a:effectLst/>
                <a:latin typeface="Aptos" panose="020B0004020202020204" pitchFamily="34" charset="0"/>
                <a:ea typeface="Times New Roman" panose="02020603050405020304" pitchFamily="18" charset="0"/>
                <a:cs typeface="Aptos" panose="020B0004020202020204" pitchFamily="34" charset="0"/>
              </a:rPr>
              <a:t>Could a VCSE Assembly Thematic Group (with District and County representation) add value and lead its  </a:t>
            </a:r>
          </a:p>
          <a:p>
            <a:pPr lvl="0"/>
            <a:r>
              <a:rPr lang="en-GB" dirty="0">
                <a:latin typeface="Aptos" panose="020B0004020202020204" pitchFamily="34" charset="0"/>
                <a:ea typeface="Times New Roman" panose="02020603050405020304" pitchFamily="18" charset="0"/>
                <a:cs typeface="Aptos" panose="020B0004020202020204" pitchFamily="34" charset="0"/>
              </a:rPr>
              <a:t>        </a:t>
            </a:r>
            <a:r>
              <a:rPr lang="en-GB" sz="1800" dirty="0">
                <a:effectLst/>
                <a:latin typeface="Aptos" panose="020B0004020202020204" pitchFamily="34" charset="0"/>
                <a:ea typeface="Times New Roman" panose="02020603050405020304" pitchFamily="18" charset="0"/>
                <a:cs typeface="Aptos" panose="020B0004020202020204" pitchFamily="34" charset="0"/>
              </a:rPr>
              <a:t>development?</a:t>
            </a:r>
          </a:p>
          <a:p>
            <a:pPr lvl="0"/>
            <a:r>
              <a:rPr lang="en-GB" sz="1800" dirty="0">
                <a:effectLst/>
                <a:latin typeface="Aptos" panose="020B0004020202020204" pitchFamily="34" charset="0"/>
                <a:ea typeface="Times New Roman" panose="02020603050405020304" pitchFamily="18" charset="0"/>
                <a:cs typeface="Aptos" panose="020B0004020202020204" pitchFamily="34" charset="0"/>
              </a:rPr>
              <a:t>    </a:t>
            </a:r>
            <a:endParaRPr lang="en-GB" sz="2000" dirty="0">
              <a:effectLst/>
              <a:latin typeface="Aptos" panose="020B0004020202020204" pitchFamily="34" charset="0"/>
              <a:ea typeface="Aptos" panose="020B0004020202020204" pitchFamily="34" charset="0"/>
              <a:cs typeface="Aptos" panose="020B0004020202020204" pitchFamily="34" charset="0"/>
            </a:endParaRPr>
          </a:p>
          <a:p>
            <a:pPr lvl="0"/>
            <a:endParaRPr lang="en-GB" sz="2000" dirty="0">
              <a:effectLst/>
              <a:latin typeface="Aptos" panose="020B0004020202020204" pitchFamily="34" charset="0"/>
              <a:ea typeface="Aptos" panose="020B0004020202020204" pitchFamily="34" charset="0"/>
              <a:cs typeface="Aptos" panose="020B0004020202020204" pitchFamily="34" charset="0"/>
            </a:endParaRPr>
          </a:p>
        </p:txBody>
      </p:sp>
      <p:sp>
        <p:nvSpPr>
          <p:cNvPr id="6" name="TextBox 5">
            <a:extLst>
              <a:ext uri="{FF2B5EF4-FFF2-40B4-BE49-F238E27FC236}">
                <a16:creationId xmlns:a16="http://schemas.microsoft.com/office/drawing/2014/main" id="{861566DA-255E-8C21-F1CC-93F9ED62C56E}"/>
              </a:ext>
            </a:extLst>
          </p:cNvPr>
          <p:cNvSpPr txBox="1"/>
          <p:nvPr/>
        </p:nvSpPr>
        <p:spPr>
          <a:xfrm>
            <a:off x="352428" y="271542"/>
            <a:ext cx="10486515" cy="1077218"/>
          </a:xfrm>
          <a:prstGeom prst="rect">
            <a:avLst/>
          </a:prstGeom>
          <a:noFill/>
        </p:spPr>
        <p:txBody>
          <a:bodyPr wrap="square" rtlCol="0">
            <a:spAutoFit/>
          </a:bodyPr>
          <a:lstStyle/>
          <a:p>
            <a:r>
              <a:rPr lang="en-GB" sz="3200" dirty="0"/>
              <a:t>Some further thoughts….How best might we work together on this?</a:t>
            </a:r>
          </a:p>
        </p:txBody>
      </p:sp>
    </p:spTree>
    <p:extLst>
      <p:ext uri="{BB962C8B-B14F-4D97-AF65-F5344CB8AC3E}">
        <p14:creationId xmlns:p14="http://schemas.microsoft.com/office/powerpoint/2010/main" val="16671596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9AAEC5CA80AD947BE20EA645990E60E" ma:contentTypeVersion="18" ma:contentTypeDescription="Create a new document." ma:contentTypeScope="" ma:versionID="c9db6ce7f88a0225adfdeb4d1fab1476">
  <xsd:schema xmlns:xsd="http://www.w3.org/2001/XMLSchema" xmlns:xs="http://www.w3.org/2001/XMLSchema" xmlns:p="http://schemas.microsoft.com/office/2006/metadata/properties" xmlns:ns2="ea4203a6-51c4-4811-9417-a2feb0cba9a0" xmlns:ns3="8f56a8d8-6591-4212-94a8-d0a8ff43b97d" targetNamespace="http://schemas.microsoft.com/office/2006/metadata/properties" ma:root="true" ma:fieldsID="2eeb12669240b6386a9b58f483acc283" ns2:_="" ns3:_="">
    <xsd:import namespace="ea4203a6-51c4-4811-9417-a2feb0cba9a0"/>
    <xsd:import namespace="8f56a8d8-6591-4212-94a8-d0a8ff43b97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element ref="ns2:MediaServiceSearchProperties" minOccurs="0"/>
                <xsd:element ref="ns3:SharedWithUsers" minOccurs="0"/>
                <xsd:element ref="ns3:SharedWithDetail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4203a6-51c4-4811-9417-a2feb0cba9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8c9f4854-2e4d-4f4b-8449-b664fa80dbcc" ma:termSetId="09814cd3-568e-fe90-9814-8d621ff8fb84" ma:anchorId="fba54fb3-c3e1-fe81-a776-ca4b69148c4d" ma:open="true" ma:isKeyword="false">
      <xsd:complexType>
        <xsd:sequence>
          <xsd:element ref="pc:Terms" minOccurs="0" maxOccurs="1"/>
        </xsd:sequence>
      </xsd:complexType>
    </xsd:element>
    <xsd:element name="MediaServiceLocation" ma:index="18" nillable="true" ma:displayName="Location" ma:indexed="true" ma:internalName="MediaServiceLocatio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f56a8d8-6591-4212-94a8-d0a8ff43b97d"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40079d09-e9fd-4f72-91b2-89828f67517d}" ma:internalName="TaxCatchAll" ma:showField="CatchAllData" ma:web="8f56a8d8-6591-4212-94a8-d0a8ff43b97d">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a4203a6-51c4-4811-9417-a2feb0cba9a0">
      <Terms xmlns="http://schemas.microsoft.com/office/infopath/2007/PartnerControls"/>
    </lcf76f155ced4ddcb4097134ff3c332f>
    <TaxCatchAll xmlns="8f56a8d8-6591-4212-94a8-d0a8ff43b97d" xsi:nil="true"/>
  </documentManagement>
</p:properties>
</file>

<file path=customXml/itemProps1.xml><?xml version="1.0" encoding="utf-8"?>
<ds:datastoreItem xmlns:ds="http://schemas.openxmlformats.org/officeDocument/2006/customXml" ds:itemID="{76DD90EA-AB49-40F8-AE9D-882BF765AB22}"/>
</file>

<file path=customXml/itemProps2.xml><?xml version="1.0" encoding="utf-8"?>
<ds:datastoreItem xmlns:ds="http://schemas.openxmlformats.org/officeDocument/2006/customXml" ds:itemID="{91CF3795-1BC2-487A-A27E-D96E73028C86}">
  <ds:schemaRefs>
    <ds:schemaRef ds:uri="http://schemas.microsoft.com/sharepoint/v3/contenttype/forms"/>
  </ds:schemaRefs>
</ds:datastoreItem>
</file>

<file path=customXml/itemProps3.xml><?xml version="1.0" encoding="utf-8"?>
<ds:datastoreItem xmlns:ds="http://schemas.openxmlformats.org/officeDocument/2006/customXml" ds:itemID="{401DE113-5AEA-4165-8029-E758B9BF97B6}">
  <ds:schemaRefs>
    <ds:schemaRef ds:uri="http://schemas.microsoft.com/office/2006/metadata/properties"/>
    <ds:schemaRef ds:uri="http://schemas.microsoft.com/office/infopath/2007/PartnerControls"/>
    <ds:schemaRef ds:uri="f38bd6d5-57cd-4d57-aacb-a6d038ba290d"/>
    <ds:schemaRef ds:uri="dd989013-3695-4458-8df5-613b197d9ac2"/>
  </ds:schemaRefs>
</ds:datastoreItem>
</file>

<file path=docMetadata/LabelInfo.xml><?xml version="1.0" encoding="utf-8"?>
<clbl:labelList xmlns:clbl="http://schemas.microsoft.com/office/2020/mipLabelMetadata">
  <clbl:label id="{8da13783-cb68-443f-bb4b-997f77fd5bfb}" enabled="0" method="" siteId="{8da13783-cb68-443f-bb4b-997f77fd5bfb}" removed="1"/>
</clbl:labelList>
</file>

<file path=docProps/app.xml><?xml version="1.0" encoding="utf-8"?>
<Properties xmlns="http://schemas.openxmlformats.org/officeDocument/2006/extended-properties" xmlns:vt="http://schemas.openxmlformats.org/officeDocument/2006/docPropsVTypes">
  <TotalTime>0</TotalTime>
  <Words>467</Words>
  <Application>Microsoft Office PowerPoint</Application>
  <PresentationFormat>Widescreen</PresentationFormat>
  <Paragraphs>72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Steven Edwards</dc:creator>
  <cp:lastModifiedBy>Simon Kitchen</cp:lastModifiedBy>
  <cp:revision>2</cp:revision>
  <dcterms:created xsi:type="dcterms:W3CDTF">2026-01-29T12:13:27Z</dcterms:created>
  <dcterms:modified xsi:type="dcterms:W3CDTF">2026-03-20T10:55:45Z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0x01010039AAEC5CA80AD947BE20EA645990E60E</vt:lpwstr>
  </property>
  <property fmtid="{D5CDD505-2E9C-101B-9397-08002B2CF9AE}" pid="3" name="MediaServiceImageTags">
    <vt:lpwstr/>
  </property>
</Properties>
</file>