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Lst>
  <p:notesMasterIdLst>
    <p:notesMasterId r:id="rId27"/>
  </p:notesMasterIdLst>
  <p:sldIdLst>
    <p:sldId id="258" r:id="rId6"/>
    <p:sldId id="260" r:id="rId7"/>
    <p:sldId id="276" r:id="rId8"/>
    <p:sldId id="261" r:id="rId9"/>
    <p:sldId id="262" r:id="rId10"/>
    <p:sldId id="263" r:id="rId11"/>
    <p:sldId id="267" r:id="rId12"/>
    <p:sldId id="279" r:id="rId13"/>
    <p:sldId id="283" r:id="rId14"/>
    <p:sldId id="273" r:id="rId15"/>
    <p:sldId id="269" r:id="rId16"/>
    <p:sldId id="284" r:id="rId17"/>
    <p:sldId id="275" r:id="rId18"/>
    <p:sldId id="285" r:id="rId19"/>
    <p:sldId id="280" r:id="rId20"/>
    <p:sldId id="277" r:id="rId21"/>
    <p:sldId id="278" r:id="rId22"/>
    <p:sldId id="272" r:id="rId23"/>
    <p:sldId id="270" r:id="rId24"/>
    <p:sldId id="286" r:id="rId25"/>
    <p:sldId id="287" r:id="rId26"/>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4776B4C-94A3-4BB4-9272-EAC98B34BF15}" type="datetimeFigureOut">
              <a:rPr lang="en-GB" smtClean="0"/>
              <a:t>27/11/2018</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DDFF2BD-198E-47A2-8A9C-7388B0FCC435}" type="slidenum">
              <a:rPr lang="en-GB" smtClean="0"/>
              <a:t>‹#›</a:t>
            </a:fld>
            <a:endParaRPr lang="en-GB"/>
          </a:p>
        </p:txBody>
      </p:sp>
    </p:spTree>
    <p:extLst>
      <p:ext uri="{BB962C8B-B14F-4D97-AF65-F5344CB8AC3E}">
        <p14:creationId xmlns:p14="http://schemas.microsoft.com/office/powerpoint/2010/main" val="161423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To include</a:t>
            </a:r>
          </a:p>
          <a:p>
            <a:r>
              <a:rPr lang="en-GB" altLang="en-US" dirty="0"/>
              <a:t>Welcome</a:t>
            </a:r>
          </a:p>
          <a:p>
            <a:endParaRPr lang="en-GB" altLang="en-US" dirty="0"/>
          </a:p>
          <a:p>
            <a:r>
              <a:rPr lang="en-GB" altLang="en-US" dirty="0"/>
              <a:t>Flu pandemic:</a:t>
            </a:r>
          </a:p>
          <a:p>
            <a:pPr>
              <a:buFontTx/>
              <a:buChar char="-"/>
            </a:pPr>
            <a:r>
              <a:rPr lang="en-GB" altLang="en-US" dirty="0"/>
              <a:t> one of the highest rated risks!</a:t>
            </a:r>
          </a:p>
          <a:p>
            <a:pPr>
              <a:buFontTx/>
              <a:buChar char="-"/>
            </a:pPr>
            <a:r>
              <a:rPr lang="en-GB" altLang="en-US" dirty="0"/>
              <a:t>Health led – Health agencies have emergency plans in place</a:t>
            </a:r>
          </a:p>
          <a:p>
            <a:endParaRPr lang="en-GB" altLang="en-US" dirty="0"/>
          </a:p>
          <a:p>
            <a:r>
              <a:rPr lang="en-GB" dirty="0"/>
              <a:t>Glamorous assistants Keith Reed and Ruan Kilroy</a:t>
            </a:r>
          </a:p>
        </p:txBody>
      </p:sp>
      <p:sp>
        <p:nvSpPr>
          <p:cNvPr id="4" name="Slide Number Placeholder 3"/>
          <p:cNvSpPr>
            <a:spLocks noGrp="1"/>
          </p:cNvSpPr>
          <p:nvPr>
            <p:ph type="sldNum" sz="quarter" idx="10"/>
          </p:nvPr>
        </p:nvSpPr>
        <p:spPr/>
        <p:txBody>
          <a:bodyPr/>
          <a:lstStyle/>
          <a:p>
            <a:fld id="{5DDFF2BD-198E-47A2-8A9C-7388B0FCC435}" type="slidenum">
              <a:rPr lang="en-GB" smtClean="0"/>
              <a:t>1</a:t>
            </a:fld>
            <a:endParaRPr lang="en-GB"/>
          </a:p>
        </p:txBody>
      </p:sp>
    </p:spTree>
    <p:extLst>
      <p:ext uri="{BB962C8B-B14F-4D97-AF65-F5344CB8AC3E}">
        <p14:creationId xmlns:p14="http://schemas.microsoft.com/office/powerpoint/2010/main" val="2758314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the early stages of a pandemic businesses may not have considered the impact planned holiday might have on the staffing levels, you were not expecting other staff to be off sick at the same time. We have restricted the number who could be on leave as that would normally be the case anyway.</a:t>
            </a:r>
          </a:p>
          <a:p>
            <a:endParaRPr lang="en-GB" dirty="0"/>
          </a:p>
        </p:txBody>
      </p:sp>
      <p:sp>
        <p:nvSpPr>
          <p:cNvPr id="4" name="Slide Number Placeholder 3"/>
          <p:cNvSpPr>
            <a:spLocks noGrp="1"/>
          </p:cNvSpPr>
          <p:nvPr>
            <p:ph type="sldNum" sz="quarter" idx="10"/>
          </p:nvPr>
        </p:nvSpPr>
        <p:spPr/>
        <p:txBody>
          <a:bodyPr/>
          <a:lstStyle/>
          <a:p>
            <a:fld id="{5DDFF2BD-198E-47A2-8A9C-7388B0FCC435}" type="slidenum">
              <a:rPr lang="en-GB" smtClean="0"/>
              <a:t>10</a:t>
            </a:fld>
            <a:endParaRPr lang="en-GB"/>
          </a:p>
        </p:txBody>
      </p:sp>
    </p:spTree>
    <p:extLst>
      <p:ext uri="{BB962C8B-B14F-4D97-AF65-F5344CB8AC3E}">
        <p14:creationId xmlns:p14="http://schemas.microsoft.com/office/powerpoint/2010/main" val="313244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Let’s see how Priory Software are doing.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Now carry on throwing the die until you have competed Week 6</a:t>
            </a:r>
            <a:endParaRPr lang="en-GB" dirty="0"/>
          </a:p>
        </p:txBody>
      </p:sp>
      <p:sp>
        <p:nvSpPr>
          <p:cNvPr id="4" name="Slide Number Placeholder 3"/>
          <p:cNvSpPr>
            <a:spLocks noGrp="1"/>
          </p:cNvSpPr>
          <p:nvPr>
            <p:ph type="sldNum" sz="quarter" idx="10"/>
          </p:nvPr>
        </p:nvSpPr>
        <p:spPr/>
        <p:txBody>
          <a:bodyPr/>
          <a:lstStyle/>
          <a:p>
            <a:fld id="{5DDFF2BD-198E-47A2-8A9C-7388B0FCC435}" type="slidenum">
              <a:rPr lang="en-GB" smtClean="0"/>
              <a:t>11</a:t>
            </a:fld>
            <a:endParaRPr lang="en-GB"/>
          </a:p>
        </p:txBody>
      </p:sp>
    </p:spTree>
    <p:extLst>
      <p:ext uri="{BB962C8B-B14F-4D97-AF65-F5344CB8AC3E}">
        <p14:creationId xmlns:p14="http://schemas.microsoft.com/office/powerpoint/2010/main" val="3777821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the early stages of a pandemic businesses may not have considered the impact planned holiday might have on the staffing levels, </a:t>
            </a:r>
            <a:r>
              <a:rPr lang="en-GB" dirty="0" err="1"/>
              <a:t>afteral</a:t>
            </a:r>
            <a:r>
              <a:rPr lang="en-GB" dirty="0"/>
              <a:t> you were not expecting other staff to be off sick.</a:t>
            </a:r>
          </a:p>
          <a:p>
            <a:endParaRPr lang="en-GB" dirty="0"/>
          </a:p>
        </p:txBody>
      </p:sp>
      <p:sp>
        <p:nvSpPr>
          <p:cNvPr id="4" name="Slide Number Placeholder 3"/>
          <p:cNvSpPr>
            <a:spLocks noGrp="1"/>
          </p:cNvSpPr>
          <p:nvPr>
            <p:ph type="sldNum" sz="quarter" idx="10"/>
          </p:nvPr>
        </p:nvSpPr>
        <p:spPr/>
        <p:txBody>
          <a:bodyPr/>
          <a:lstStyle/>
          <a:p>
            <a:fld id="{5DDFF2BD-198E-47A2-8A9C-7388B0FCC435}" type="slidenum">
              <a:rPr lang="en-GB" smtClean="0"/>
              <a:t>13</a:t>
            </a:fld>
            <a:endParaRPr lang="en-GB"/>
          </a:p>
        </p:txBody>
      </p:sp>
    </p:spTree>
    <p:extLst>
      <p:ext uri="{BB962C8B-B14F-4D97-AF65-F5344CB8AC3E}">
        <p14:creationId xmlns:p14="http://schemas.microsoft.com/office/powerpoint/2010/main" val="4137255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Result of Inject 2 Now continue until the end of week 10</a:t>
            </a:r>
          </a:p>
        </p:txBody>
      </p:sp>
      <p:sp>
        <p:nvSpPr>
          <p:cNvPr id="4" name="Slide Number Placeholder 3"/>
          <p:cNvSpPr>
            <a:spLocks noGrp="1"/>
          </p:cNvSpPr>
          <p:nvPr>
            <p:ph type="sldNum" sz="quarter" idx="10"/>
          </p:nvPr>
        </p:nvSpPr>
        <p:spPr/>
        <p:txBody>
          <a:bodyPr/>
          <a:lstStyle/>
          <a:p>
            <a:fld id="{5DDFF2BD-198E-47A2-8A9C-7388B0FCC435}" type="slidenum">
              <a:rPr lang="en-GB" smtClean="0"/>
              <a:t>14</a:t>
            </a:fld>
            <a:endParaRPr lang="en-GB"/>
          </a:p>
        </p:txBody>
      </p:sp>
    </p:spTree>
    <p:extLst>
      <p:ext uri="{BB962C8B-B14F-4D97-AF65-F5344CB8AC3E}">
        <p14:creationId xmlns:p14="http://schemas.microsoft.com/office/powerpoint/2010/main" val="3022227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Let’s see how Priory Software are doing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DFF2BD-198E-47A2-8A9C-7388B0FCC43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4389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are very good at spreading germs but the advice to schools will be to stay open where possible as the implications of closing impacts upon the community as a whole. A school closure could happen for other reasons such as severe weather. This has come quite late in the table. It could be that the virus </a:t>
            </a:r>
            <a:r>
              <a:rPr lang="en-GB"/>
              <a:t>has changed.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DFF2BD-198E-47A2-8A9C-7388B0FCC43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75225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Let’s see how Priory Software are doing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DFF2BD-198E-47A2-8A9C-7388B0FCC43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05739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Let’s see how Priory Software are doing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we are doing well can say it is because we encourage staff to have the </a:t>
            </a:r>
            <a:r>
              <a:rPr lang="en-GB"/>
              <a:t>flu jab.</a:t>
            </a:r>
            <a:endParaRPr lang="en-GB" dirty="0"/>
          </a:p>
        </p:txBody>
      </p:sp>
      <p:sp>
        <p:nvSpPr>
          <p:cNvPr id="4" name="Slide Number Placeholder 3"/>
          <p:cNvSpPr>
            <a:spLocks noGrp="1"/>
          </p:cNvSpPr>
          <p:nvPr>
            <p:ph type="sldNum" sz="quarter" idx="10"/>
          </p:nvPr>
        </p:nvSpPr>
        <p:spPr/>
        <p:txBody>
          <a:bodyPr/>
          <a:lstStyle/>
          <a:p>
            <a:fld id="{5DDFF2BD-198E-47A2-8A9C-7388B0FCC435}" type="slidenum">
              <a:rPr lang="en-GB" smtClean="0"/>
              <a:t>18</a:t>
            </a:fld>
            <a:endParaRPr lang="en-GB"/>
          </a:p>
        </p:txBody>
      </p:sp>
    </p:spTree>
    <p:extLst>
      <p:ext uri="{BB962C8B-B14F-4D97-AF65-F5344CB8AC3E}">
        <p14:creationId xmlns:p14="http://schemas.microsoft.com/office/powerpoint/2010/main" val="721447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If playing a second time use the 50% rate.</a:t>
            </a:r>
          </a:p>
          <a:p>
            <a:endParaRPr lang="en-GB" altLang="en-US"/>
          </a:p>
          <a:p>
            <a:r>
              <a:rPr lang="en-GB" altLang="en-US"/>
              <a:t>Familiarise </a:t>
            </a:r>
            <a:r>
              <a:rPr lang="en-GB" altLang="en-US" dirty="0"/>
              <a:t>yourselves with your company. Who does what and who is key to the business. Share out the employees between your team.</a:t>
            </a:r>
          </a:p>
          <a:p>
            <a:endParaRPr lang="en-GB" altLang="en-US" dirty="0"/>
          </a:p>
          <a:p>
            <a:r>
              <a:rPr lang="en-GB" altLang="en-US" dirty="0"/>
              <a:t>At the start of each round check the number of die to be used and the scores that determine whether that Employee has caught pandemic flu during that week. You throw the dice for the number of times set out on the absence table FOR EACH employee. If the outcome for that week comes out for that employee, they are sick, and are marked absent on the absence sheet.</a:t>
            </a:r>
          </a:p>
          <a:p>
            <a:endParaRPr lang="en-GB" altLang="en-US" dirty="0"/>
          </a:p>
          <a:p>
            <a:r>
              <a:rPr lang="en-GB" altLang="en-US" dirty="0"/>
              <a:t>Complete the absence sheet. If an Employee catches the flu, the person completing the Absence Sheet marks that person absent for that week and the next 2 weeks. After 3 weeks that Employee is returned to the Game BUT the player looking after that Employee does not throw the dice for them again because they are now immune from flu. However, they could still be affected by the Chance Cards.</a:t>
            </a:r>
          </a:p>
          <a:p>
            <a:endParaRPr lang="en-GB" altLang="en-US" dirty="0"/>
          </a:p>
          <a:p>
            <a:r>
              <a:rPr lang="en-GB" altLang="en-US" dirty="0"/>
              <a:t>The Chance Cards are random events that we can throw into the game at any stage.</a:t>
            </a:r>
          </a:p>
          <a:p>
            <a:endParaRPr lang="en-GB" altLang="en-US" dirty="0"/>
          </a:p>
          <a:p>
            <a:r>
              <a:rPr lang="en-GB" altLang="en-US" dirty="0"/>
              <a:t>After every couple of rounds we will stop to discuss the impact of absences upon your business and the knock-on affect on the other businesses.</a:t>
            </a:r>
          </a:p>
          <a:p>
            <a:endParaRPr lang="en-GB" dirty="0"/>
          </a:p>
        </p:txBody>
      </p:sp>
      <p:sp>
        <p:nvSpPr>
          <p:cNvPr id="4" name="Slide Number Placeholder 3"/>
          <p:cNvSpPr>
            <a:spLocks noGrp="1"/>
          </p:cNvSpPr>
          <p:nvPr>
            <p:ph type="sldNum" sz="quarter" idx="10"/>
          </p:nvPr>
        </p:nvSpPr>
        <p:spPr/>
        <p:txBody>
          <a:bodyPr/>
          <a:lstStyle/>
          <a:p>
            <a:fld id="{5DDFF2BD-198E-47A2-8A9C-7388B0FCC435}" type="slidenum">
              <a:rPr lang="en-GB" smtClean="0"/>
              <a:t>19</a:t>
            </a:fld>
            <a:endParaRPr lang="en-GB"/>
          </a:p>
        </p:txBody>
      </p:sp>
    </p:spTree>
    <p:extLst>
      <p:ext uri="{BB962C8B-B14F-4D97-AF65-F5344CB8AC3E}">
        <p14:creationId xmlns:p14="http://schemas.microsoft.com/office/powerpoint/2010/main" val="57372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Flu pandemic game – a way of introducing consideration of the issues around flu pandemic as if you are running a small business.</a:t>
            </a:r>
          </a:p>
          <a:p>
            <a:r>
              <a:rPr lang="en-GB" altLang="en-US" dirty="0"/>
              <a:t>Objectives:</a:t>
            </a:r>
          </a:p>
          <a:p>
            <a:pPr>
              <a:buFontTx/>
              <a:buChar char="-"/>
            </a:pPr>
            <a:r>
              <a:rPr lang="en-GB" altLang="en-US" dirty="0"/>
              <a:t>To learn about the impact of flu pandemic on a small business and the community it serves</a:t>
            </a:r>
          </a:p>
          <a:p>
            <a:pPr>
              <a:buFontTx/>
              <a:buChar char="-"/>
            </a:pPr>
            <a:r>
              <a:rPr lang="en-GB" altLang="en-US" dirty="0"/>
              <a:t>To have a bit of fun!</a:t>
            </a:r>
          </a:p>
          <a:p>
            <a:endParaRPr lang="en-GB" dirty="0"/>
          </a:p>
          <a:p>
            <a:endParaRPr lang="en-GB" dirty="0"/>
          </a:p>
        </p:txBody>
      </p:sp>
      <p:sp>
        <p:nvSpPr>
          <p:cNvPr id="4" name="Slide Number Placeholder 3"/>
          <p:cNvSpPr>
            <a:spLocks noGrp="1"/>
          </p:cNvSpPr>
          <p:nvPr>
            <p:ph type="sldNum" sz="quarter" idx="10"/>
          </p:nvPr>
        </p:nvSpPr>
        <p:spPr/>
        <p:txBody>
          <a:bodyPr/>
          <a:lstStyle/>
          <a:p>
            <a:fld id="{5DDFF2BD-198E-47A2-8A9C-7388B0FCC435}" type="slidenum">
              <a:rPr lang="en-GB" smtClean="0"/>
              <a:t>2</a:t>
            </a:fld>
            <a:endParaRPr lang="en-GB"/>
          </a:p>
        </p:txBody>
      </p:sp>
    </p:spTree>
    <p:extLst>
      <p:ext uri="{BB962C8B-B14F-4D97-AF65-F5344CB8AC3E}">
        <p14:creationId xmlns:p14="http://schemas.microsoft.com/office/powerpoint/2010/main" val="340393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scenario is set in Oldculmbridge a small but thriving community with a number of local businesses. I grew up here and my parents still live here, albeit in a lovely care home. I moved back here ten years ago to set up Priory Software Solutions with two other business partners ………………………………………………. (Picture is actually Sandwich in Kent)</a:t>
            </a:r>
          </a:p>
        </p:txBody>
      </p:sp>
      <p:sp>
        <p:nvSpPr>
          <p:cNvPr id="4" name="Slide Number Placeholder 3"/>
          <p:cNvSpPr>
            <a:spLocks noGrp="1"/>
          </p:cNvSpPr>
          <p:nvPr>
            <p:ph type="sldNum" sz="quarter" idx="10"/>
          </p:nvPr>
        </p:nvSpPr>
        <p:spPr/>
        <p:txBody>
          <a:bodyPr/>
          <a:lstStyle/>
          <a:p>
            <a:fld id="{5DDFF2BD-198E-47A2-8A9C-7388B0FCC435}" type="slidenum">
              <a:rPr lang="en-GB" smtClean="0"/>
              <a:t>3</a:t>
            </a:fld>
            <a:endParaRPr lang="en-GB"/>
          </a:p>
        </p:txBody>
      </p:sp>
    </p:spTree>
    <p:extLst>
      <p:ext uri="{BB962C8B-B14F-4D97-AF65-F5344CB8AC3E}">
        <p14:creationId xmlns:p14="http://schemas.microsoft.com/office/powerpoint/2010/main" val="3817228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selected nine local businesses all of which are in some way interdependent on each other for their continued success. The final one is Priory Software as we are also reliant upon other businesses for our continued success.</a:t>
            </a:r>
          </a:p>
        </p:txBody>
      </p:sp>
      <p:sp>
        <p:nvSpPr>
          <p:cNvPr id="4" name="Slide Number Placeholder 3"/>
          <p:cNvSpPr>
            <a:spLocks noGrp="1"/>
          </p:cNvSpPr>
          <p:nvPr>
            <p:ph type="sldNum" sz="quarter" idx="10"/>
          </p:nvPr>
        </p:nvSpPr>
        <p:spPr/>
        <p:txBody>
          <a:bodyPr/>
          <a:lstStyle/>
          <a:p>
            <a:fld id="{5DDFF2BD-198E-47A2-8A9C-7388B0FCC435}" type="slidenum">
              <a:rPr lang="en-GB" smtClean="0"/>
              <a:t>4</a:t>
            </a:fld>
            <a:endParaRPr lang="en-GB"/>
          </a:p>
        </p:txBody>
      </p:sp>
    </p:spTree>
    <p:extLst>
      <p:ext uri="{BB962C8B-B14F-4D97-AF65-F5344CB8AC3E}">
        <p14:creationId xmlns:p14="http://schemas.microsoft.com/office/powerpoint/2010/main" val="313177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Tell them what they can expect to receive in their envelope. Sickness probability rates are at 25% and 50% we are playing the lower probability table</a:t>
            </a:r>
          </a:p>
          <a:p>
            <a:endParaRPr lang="en-GB" dirty="0"/>
          </a:p>
        </p:txBody>
      </p:sp>
      <p:sp>
        <p:nvSpPr>
          <p:cNvPr id="4" name="Slide Number Placeholder 3"/>
          <p:cNvSpPr>
            <a:spLocks noGrp="1"/>
          </p:cNvSpPr>
          <p:nvPr>
            <p:ph type="sldNum" sz="quarter" idx="10"/>
          </p:nvPr>
        </p:nvSpPr>
        <p:spPr/>
        <p:txBody>
          <a:bodyPr/>
          <a:lstStyle/>
          <a:p>
            <a:fld id="{5DDFF2BD-198E-47A2-8A9C-7388B0FCC435}" type="slidenum">
              <a:rPr lang="en-GB" smtClean="0"/>
              <a:t>5</a:t>
            </a:fld>
            <a:endParaRPr lang="en-GB"/>
          </a:p>
        </p:txBody>
      </p:sp>
    </p:spTree>
    <p:extLst>
      <p:ext uri="{BB962C8B-B14F-4D97-AF65-F5344CB8AC3E}">
        <p14:creationId xmlns:p14="http://schemas.microsoft.com/office/powerpoint/2010/main" val="3715319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Familiarise yourselves with your company. Who does what and who is key to the business. Share out the employees between your team. Nominate one person responsible for completing the absence sheet.</a:t>
            </a:r>
          </a:p>
          <a:p>
            <a:endParaRPr lang="en-GB" altLang="en-US" dirty="0"/>
          </a:p>
          <a:p>
            <a:r>
              <a:rPr lang="en-GB" altLang="en-US" dirty="0"/>
              <a:t>At the start of each round check the number of die to be used and the scores that determine whether that Employee has caught pandemic flu during that week. You throw the required number of dice for the number of times set out on the absence table FOR EACH employee. If the outcome for that week comes out for that employee (e.g. four sixes out of five dice), they are sick, and are marked absent on the absence sheet.</a:t>
            </a:r>
          </a:p>
          <a:p>
            <a:endParaRPr lang="en-GB" altLang="en-US" dirty="0"/>
          </a:p>
          <a:p>
            <a:r>
              <a:rPr lang="en-GB" altLang="en-US" dirty="0"/>
              <a:t>Complete the absence sheet. If an Employee catches the flu, the person completing the Absence Sheet marks that person absent for that week and the next 2 weeks. After 3 weeks that Employee is returned to the Game BUT that Employee does not throw the dice for them again because they are now immune from flu. However, they could still be affected by the Injects.</a:t>
            </a:r>
          </a:p>
          <a:p>
            <a:endParaRPr lang="en-GB" altLang="en-US" dirty="0"/>
          </a:p>
          <a:p>
            <a:r>
              <a:rPr lang="en-GB" altLang="en-US" dirty="0"/>
              <a:t>The Chance Cards are random events that we can throw into the game at any stage.</a:t>
            </a:r>
          </a:p>
          <a:p>
            <a:endParaRPr lang="en-GB" altLang="en-US" dirty="0"/>
          </a:p>
          <a:p>
            <a:r>
              <a:rPr lang="en-GB" altLang="en-US" dirty="0"/>
              <a:t>After every couple of rounds we will stop to discuss the impact of absences upon your business and the knock-on affect on the other businesses.</a:t>
            </a:r>
          </a:p>
          <a:p>
            <a:endParaRPr lang="en-GB" dirty="0"/>
          </a:p>
        </p:txBody>
      </p:sp>
      <p:sp>
        <p:nvSpPr>
          <p:cNvPr id="4" name="Slide Number Placeholder 3"/>
          <p:cNvSpPr>
            <a:spLocks noGrp="1"/>
          </p:cNvSpPr>
          <p:nvPr>
            <p:ph type="sldNum" sz="quarter" idx="10"/>
          </p:nvPr>
        </p:nvSpPr>
        <p:spPr/>
        <p:txBody>
          <a:bodyPr/>
          <a:lstStyle/>
          <a:p>
            <a:fld id="{5DDFF2BD-198E-47A2-8A9C-7388B0FCC435}" type="slidenum">
              <a:rPr lang="en-GB" smtClean="0"/>
              <a:t>6</a:t>
            </a:fld>
            <a:endParaRPr lang="en-GB"/>
          </a:p>
        </p:txBody>
      </p:sp>
    </p:spTree>
    <p:extLst>
      <p:ext uri="{BB962C8B-B14F-4D97-AF65-F5344CB8AC3E}">
        <p14:creationId xmlns:p14="http://schemas.microsoft.com/office/powerpoint/2010/main" val="2504808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This table is the sickness probability rates assuming 25% of the population is affected.</a:t>
            </a:r>
          </a:p>
          <a:p>
            <a:endParaRPr lang="en-GB" dirty="0"/>
          </a:p>
        </p:txBody>
      </p:sp>
      <p:sp>
        <p:nvSpPr>
          <p:cNvPr id="4" name="Slide Number Placeholder 3"/>
          <p:cNvSpPr>
            <a:spLocks noGrp="1"/>
          </p:cNvSpPr>
          <p:nvPr>
            <p:ph type="sldNum" sz="quarter" idx="10"/>
          </p:nvPr>
        </p:nvSpPr>
        <p:spPr/>
        <p:txBody>
          <a:bodyPr/>
          <a:lstStyle/>
          <a:p>
            <a:fld id="{5DDFF2BD-198E-47A2-8A9C-7388B0FCC435}" type="slidenum">
              <a:rPr lang="en-GB" smtClean="0"/>
              <a:t>7</a:t>
            </a:fld>
            <a:endParaRPr lang="en-GB"/>
          </a:p>
        </p:txBody>
      </p:sp>
    </p:spTree>
    <p:extLst>
      <p:ext uri="{BB962C8B-B14F-4D97-AF65-F5344CB8AC3E}">
        <p14:creationId xmlns:p14="http://schemas.microsoft.com/office/powerpoint/2010/main" val="1851366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some of the dependencies of Priory Software. Here could say about like to get more new business. </a:t>
            </a:r>
            <a:r>
              <a:rPr lang="en-GB" dirty="0" err="1"/>
              <a:t>Esp</a:t>
            </a:r>
            <a:r>
              <a:rPr lang="en-GB" dirty="0"/>
              <a:t> Golden Years Premier Care. As you would like to see how much of the money you are paying for your parents goes on staff.</a:t>
            </a:r>
          </a:p>
          <a:p>
            <a:endParaRPr lang="en-GB" dirty="0"/>
          </a:p>
          <a:p>
            <a:r>
              <a:rPr lang="en-GB" dirty="0"/>
              <a:t>Some of our younger staff have children at the Old Mill Nursery and Playgroup, three staff use the bus to get to work from outlying villages, Once a month we have working lunches with sandwiches and drinks provided by </a:t>
            </a:r>
            <a:r>
              <a:rPr lang="en-GB" dirty="0" err="1"/>
              <a:t>Pricematch</a:t>
            </a:r>
            <a:r>
              <a:rPr lang="en-GB" dirty="0"/>
              <a:t> Supermarket.</a:t>
            </a:r>
          </a:p>
        </p:txBody>
      </p:sp>
      <p:sp>
        <p:nvSpPr>
          <p:cNvPr id="4" name="Slide Number Placeholder 3"/>
          <p:cNvSpPr>
            <a:spLocks noGrp="1"/>
          </p:cNvSpPr>
          <p:nvPr>
            <p:ph type="sldNum" sz="quarter" idx="10"/>
          </p:nvPr>
        </p:nvSpPr>
        <p:spPr/>
        <p:txBody>
          <a:bodyPr/>
          <a:lstStyle/>
          <a:p>
            <a:fld id="{5DDFF2BD-198E-47A2-8A9C-7388B0FCC435}" type="slidenum">
              <a:rPr lang="en-GB" smtClean="0"/>
              <a:t>8</a:t>
            </a:fld>
            <a:endParaRPr lang="en-GB"/>
          </a:p>
        </p:txBody>
      </p:sp>
    </p:spTree>
    <p:extLst>
      <p:ext uri="{BB962C8B-B14F-4D97-AF65-F5344CB8AC3E}">
        <p14:creationId xmlns:p14="http://schemas.microsoft.com/office/powerpoint/2010/main" val="655316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Also in Oldculmbridge is a software company they also use many of the local businesses. Let’s look at how they have been affected.</a:t>
            </a:r>
          </a:p>
        </p:txBody>
      </p:sp>
      <p:sp>
        <p:nvSpPr>
          <p:cNvPr id="4" name="Slide Number Placeholder 3"/>
          <p:cNvSpPr>
            <a:spLocks noGrp="1"/>
          </p:cNvSpPr>
          <p:nvPr>
            <p:ph type="sldNum" sz="quarter" idx="10"/>
          </p:nvPr>
        </p:nvSpPr>
        <p:spPr/>
        <p:txBody>
          <a:bodyPr/>
          <a:lstStyle/>
          <a:p>
            <a:fld id="{5DDFF2BD-198E-47A2-8A9C-7388B0FCC435}" type="slidenum">
              <a:rPr lang="en-GB" smtClean="0"/>
              <a:t>9</a:t>
            </a:fld>
            <a:endParaRPr lang="en-GB"/>
          </a:p>
        </p:txBody>
      </p:sp>
    </p:spTree>
    <p:extLst>
      <p:ext uri="{BB962C8B-B14F-4D97-AF65-F5344CB8AC3E}">
        <p14:creationId xmlns:p14="http://schemas.microsoft.com/office/powerpoint/2010/main" val="597165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9B1A5-9E49-4499-9128-325FE5C7F3E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E6AAB8-B9AA-449A-AA0E-03EF0D0C1AF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A6E070-E30D-4F86-A3F1-6475A448DF42}"/>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F7614410-5832-4191-917E-0A077D0B5AF2}"/>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87926F5B-01FC-4A46-BF02-A6C2FBF185A1}"/>
              </a:ext>
            </a:extLst>
          </p:cNvPr>
          <p:cNvSpPr>
            <a:spLocks noGrp="1"/>
          </p:cNvSpPr>
          <p:nvPr>
            <p:ph type="sldNum" sz="quarter" idx="12"/>
          </p:nvPr>
        </p:nvSpPr>
        <p:spPr/>
        <p:txBody>
          <a:bodyPr/>
          <a:lstStyle>
            <a:lvl1pPr>
              <a:defRPr/>
            </a:lvl1pPr>
          </a:lstStyle>
          <a:p>
            <a:fld id="{95F426FA-8349-4243-804B-C56590924A21}" type="slidenum">
              <a:rPr lang="en-GB" altLang="en-US"/>
              <a:pPr/>
              <a:t>‹#›</a:t>
            </a:fld>
            <a:endParaRPr lang="en-GB" altLang="en-US"/>
          </a:p>
        </p:txBody>
      </p:sp>
    </p:spTree>
    <p:extLst>
      <p:ext uri="{BB962C8B-B14F-4D97-AF65-F5344CB8AC3E}">
        <p14:creationId xmlns:p14="http://schemas.microsoft.com/office/powerpoint/2010/main" val="4175194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2014-BA04-4EAD-A8F4-DFFF0596EC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85680B-9305-41F7-8010-3708EB3E6B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52B34-8FE5-4CE9-A702-F022139532AB}"/>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DDDD3766-F439-4985-8F35-03FCAC815996}"/>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827701D1-8518-406C-BB24-FDA64FCEDF00}"/>
              </a:ext>
            </a:extLst>
          </p:cNvPr>
          <p:cNvSpPr>
            <a:spLocks noGrp="1"/>
          </p:cNvSpPr>
          <p:nvPr>
            <p:ph type="sldNum" sz="quarter" idx="12"/>
          </p:nvPr>
        </p:nvSpPr>
        <p:spPr/>
        <p:txBody>
          <a:bodyPr/>
          <a:lstStyle>
            <a:lvl1pPr>
              <a:defRPr/>
            </a:lvl1pPr>
          </a:lstStyle>
          <a:p>
            <a:fld id="{62D77FE0-8D75-498D-B78A-D63B500417A4}" type="slidenum">
              <a:rPr lang="en-GB" altLang="en-US"/>
              <a:pPr/>
              <a:t>‹#›</a:t>
            </a:fld>
            <a:endParaRPr lang="en-GB" altLang="en-US"/>
          </a:p>
        </p:txBody>
      </p:sp>
    </p:spTree>
    <p:extLst>
      <p:ext uri="{BB962C8B-B14F-4D97-AF65-F5344CB8AC3E}">
        <p14:creationId xmlns:p14="http://schemas.microsoft.com/office/powerpoint/2010/main" val="2921343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220C84-6EAA-4E4C-8BBC-35288499B299}"/>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2491FF-4DE4-42D2-AE67-00029736C422}"/>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78FFB-EDFA-4765-A3BC-215EAE293C25}"/>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0A46F618-A4F0-456B-9D44-D35804F9587B}"/>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6EC3E080-EDA7-4052-A675-83E9E93D0E99}"/>
              </a:ext>
            </a:extLst>
          </p:cNvPr>
          <p:cNvSpPr>
            <a:spLocks noGrp="1"/>
          </p:cNvSpPr>
          <p:nvPr>
            <p:ph type="sldNum" sz="quarter" idx="12"/>
          </p:nvPr>
        </p:nvSpPr>
        <p:spPr/>
        <p:txBody>
          <a:bodyPr/>
          <a:lstStyle>
            <a:lvl1pPr>
              <a:defRPr/>
            </a:lvl1pPr>
          </a:lstStyle>
          <a:p>
            <a:fld id="{00D2E593-E351-4A91-855A-7BBE7CB38B44}" type="slidenum">
              <a:rPr lang="en-GB" altLang="en-US"/>
              <a:pPr/>
              <a:t>‹#›</a:t>
            </a:fld>
            <a:endParaRPr lang="en-GB" altLang="en-US"/>
          </a:p>
        </p:txBody>
      </p:sp>
    </p:spTree>
    <p:extLst>
      <p:ext uri="{BB962C8B-B14F-4D97-AF65-F5344CB8AC3E}">
        <p14:creationId xmlns:p14="http://schemas.microsoft.com/office/powerpoint/2010/main" val="234473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C9CE9-2846-4D11-BD38-AC89DAE430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93C69-D527-430A-AB2C-A285D257A5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8BEA0-3E87-4487-8113-FE14A02F0D88}"/>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E697D8B6-CA7A-4489-9B31-C0C5C1543B08}"/>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90B68193-8188-4049-BB4B-B7DE9A1744A9}"/>
              </a:ext>
            </a:extLst>
          </p:cNvPr>
          <p:cNvSpPr>
            <a:spLocks noGrp="1"/>
          </p:cNvSpPr>
          <p:nvPr>
            <p:ph type="sldNum" sz="quarter" idx="12"/>
          </p:nvPr>
        </p:nvSpPr>
        <p:spPr/>
        <p:txBody>
          <a:bodyPr/>
          <a:lstStyle>
            <a:lvl1pPr>
              <a:defRPr/>
            </a:lvl1pPr>
          </a:lstStyle>
          <a:p>
            <a:fld id="{535D94FA-07C5-409E-B598-D3EC3CA67414}" type="slidenum">
              <a:rPr lang="en-GB" altLang="en-US"/>
              <a:pPr/>
              <a:t>‹#›</a:t>
            </a:fld>
            <a:endParaRPr lang="en-GB" altLang="en-US"/>
          </a:p>
        </p:txBody>
      </p:sp>
    </p:spTree>
    <p:extLst>
      <p:ext uri="{BB962C8B-B14F-4D97-AF65-F5344CB8AC3E}">
        <p14:creationId xmlns:p14="http://schemas.microsoft.com/office/powerpoint/2010/main" val="3807835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8E6D8-E484-4958-9164-76948364C9C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A0FF97-8784-4607-AD9C-3B218D9B6FC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421F3973-1FD6-4437-9963-4DBC28242CCF}"/>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7BEFD44A-E41D-4EE0-8625-0D3B3BA93283}"/>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B06090E7-4EFD-4609-A02C-44E259CCAC02}"/>
              </a:ext>
            </a:extLst>
          </p:cNvPr>
          <p:cNvSpPr>
            <a:spLocks noGrp="1"/>
          </p:cNvSpPr>
          <p:nvPr>
            <p:ph type="sldNum" sz="quarter" idx="12"/>
          </p:nvPr>
        </p:nvSpPr>
        <p:spPr/>
        <p:txBody>
          <a:bodyPr/>
          <a:lstStyle>
            <a:lvl1pPr>
              <a:defRPr/>
            </a:lvl1pPr>
          </a:lstStyle>
          <a:p>
            <a:fld id="{3CA1B0F5-F21D-4011-B2AB-47287B5A37DA}" type="slidenum">
              <a:rPr lang="en-GB" altLang="en-US"/>
              <a:pPr/>
              <a:t>‹#›</a:t>
            </a:fld>
            <a:endParaRPr lang="en-GB" altLang="en-US"/>
          </a:p>
        </p:txBody>
      </p:sp>
    </p:spTree>
    <p:extLst>
      <p:ext uri="{BB962C8B-B14F-4D97-AF65-F5344CB8AC3E}">
        <p14:creationId xmlns:p14="http://schemas.microsoft.com/office/powerpoint/2010/main" val="253324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CFA2-3594-435A-A707-1CC6DC45E2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86D678-1393-405B-960B-E91CB8174E63}"/>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7A9755-9964-4F51-81AC-C808E7286DCE}"/>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B270F0-2EA3-4E0F-8019-0B3309AD9351}"/>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2D0DC35F-DD6C-4CCB-8C11-EF7A74ABE584}"/>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F7C27499-1CD5-4CD3-8A65-E4841BD89EBC}"/>
              </a:ext>
            </a:extLst>
          </p:cNvPr>
          <p:cNvSpPr>
            <a:spLocks noGrp="1"/>
          </p:cNvSpPr>
          <p:nvPr>
            <p:ph type="sldNum" sz="quarter" idx="12"/>
          </p:nvPr>
        </p:nvSpPr>
        <p:spPr/>
        <p:txBody>
          <a:bodyPr/>
          <a:lstStyle>
            <a:lvl1pPr>
              <a:defRPr/>
            </a:lvl1pPr>
          </a:lstStyle>
          <a:p>
            <a:fld id="{396B6BC6-5662-4B6F-8570-A92CE2C71AE5}" type="slidenum">
              <a:rPr lang="en-GB" altLang="en-US"/>
              <a:pPr/>
              <a:t>‹#›</a:t>
            </a:fld>
            <a:endParaRPr lang="en-GB" altLang="en-US"/>
          </a:p>
        </p:txBody>
      </p:sp>
    </p:spTree>
    <p:extLst>
      <p:ext uri="{BB962C8B-B14F-4D97-AF65-F5344CB8AC3E}">
        <p14:creationId xmlns:p14="http://schemas.microsoft.com/office/powerpoint/2010/main" val="228096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9962-D532-462A-AC4B-7F3138F8562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E100A7-DEF9-423B-BC65-0970516752B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414DA0-9701-442E-883E-2FD06F7421AB}"/>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7EDA00-546F-4E48-9043-A8245A2B5E2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F24071-B862-4FC6-AC87-58333274150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5E9571-9D90-4861-BF42-F0CDAC4BF575}"/>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243D276C-7684-4BE3-A93E-8A849FECD822}"/>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91E5E245-CF6A-4918-B86D-7DA47BD38EDE}"/>
              </a:ext>
            </a:extLst>
          </p:cNvPr>
          <p:cNvSpPr>
            <a:spLocks noGrp="1"/>
          </p:cNvSpPr>
          <p:nvPr>
            <p:ph type="sldNum" sz="quarter" idx="12"/>
          </p:nvPr>
        </p:nvSpPr>
        <p:spPr/>
        <p:txBody>
          <a:bodyPr/>
          <a:lstStyle>
            <a:lvl1pPr>
              <a:defRPr/>
            </a:lvl1pPr>
          </a:lstStyle>
          <a:p>
            <a:fld id="{0E8DEE98-28AF-4918-908E-B400A483C7DC}" type="slidenum">
              <a:rPr lang="en-GB" altLang="en-US"/>
              <a:pPr/>
              <a:t>‹#›</a:t>
            </a:fld>
            <a:endParaRPr lang="en-GB" altLang="en-US"/>
          </a:p>
        </p:txBody>
      </p:sp>
    </p:spTree>
    <p:extLst>
      <p:ext uri="{BB962C8B-B14F-4D97-AF65-F5344CB8AC3E}">
        <p14:creationId xmlns:p14="http://schemas.microsoft.com/office/powerpoint/2010/main" val="1172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6CF85-6CA7-49E5-9D0C-FA15B8FFDD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F636EB-43E5-4BC6-A44A-83F298B8271A}"/>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34D19905-EFBD-42EF-9C97-9C65C4552B20}"/>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62D93458-7B24-472D-BB26-9362B42A8F12}"/>
              </a:ext>
            </a:extLst>
          </p:cNvPr>
          <p:cNvSpPr>
            <a:spLocks noGrp="1"/>
          </p:cNvSpPr>
          <p:nvPr>
            <p:ph type="sldNum" sz="quarter" idx="12"/>
          </p:nvPr>
        </p:nvSpPr>
        <p:spPr/>
        <p:txBody>
          <a:bodyPr/>
          <a:lstStyle>
            <a:lvl1pPr>
              <a:defRPr/>
            </a:lvl1pPr>
          </a:lstStyle>
          <a:p>
            <a:fld id="{D0815990-E010-4382-B7F1-507A294FFAC7}" type="slidenum">
              <a:rPr lang="en-GB" altLang="en-US"/>
              <a:pPr/>
              <a:t>‹#›</a:t>
            </a:fld>
            <a:endParaRPr lang="en-GB" altLang="en-US"/>
          </a:p>
        </p:txBody>
      </p:sp>
    </p:spTree>
    <p:extLst>
      <p:ext uri="{BB962C8B-B14F-4D97-AF65-F5344CB8AC3E}">
        <p14:creationId xmlns:p14="http://schemas.microsoft.com/office/powerpoint/2010/main" val="456286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F7F3CC-6C75-4F7F-9C10-4D6B4E920CDE}"/>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724312C1-327F-4D92-9E78-7E9E8030E4F6}"/>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AD618DB9-7F49-4AC0-BC4C-2E20B5D725A3}"/>
              </a:ext>
            </a:extLst>
          </p:cNvPr>
          <p:cNvSpPr>
            <a:spLocks noGrp="1"/>
          </p:cNvSpPr>
          <p:nvPr>
            <p:ph type="sldNum" sz="quarter" idx="12"/>
          </p:nvPr>
        </p:nvSpPr>
        <p:spPr/>
        <p:txBody>
          <a:bodyPr/>
          <a:lstStyle>
            <a:lvl1pPr>
              <a:defRPr/>
            </a:lvl1pPr>
          </a:lstStyle>
          <a:p>
            <a:fld id="{FE608F2F-7E02-4EA6-A500-4D2DCC0B66EE}" type="slidenum">
              <a:rPr lang="en-GB" altLang="en-US"/>
              <a:pPr/>
              <a:t>‹#›</a:t>
            </a:fld>
            <a:endParaRPr lang="en-GB" altLang="en-US"/>
          </a:p>
        </p:txBody>
      </p:sp>
    </p:spTree>
    <p:extLst>
      <p:ext uri="{BB962C8B-B14F-4D97-AF65-F5344CB8AC3E}">
        <p14:creationId xmlns:p14="http://schemas.microsoft.com/office/powerpoint/2010/main" val="2703677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A1B9-134E-41B9-952D-58403DE6AE1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BF0164-29CB-4148-98B7-5FF6B508CBA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280CE-13B6-41CD-BFC2-2E333CC5A3C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56628A-7B41-42B8-9B9C-7F62D09C05A5}"/>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79306ECE-9FF9-427D-A791-7A5FE2E2BAF9}"/>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1016587E-7D8E-4868-8F1B-6E2B0EC14426}"/>
              </a:ext>
            </a:extLst>
          </p:cNvPr>
          <p:cNvSpPr>
            <a:spLocks noGrp="1"/>
          </p:cNvSpPr>
          <p:nvPr>
            <p:ph type="sldNum" sz="quarter" idx="12"/>
          </p:nvPr>
        </p:nvSpPr>
        <p:spPr/>
        <p:txBody>
          <a:bodyPr/>
          <a:lstStyle>
            <a:lvl1pPr>
              <a:defRPr/>
            </a:lvl1pPr>
          </a:lstStyle>
          <a:p>
            <a:fld id="{1FC76E00-B8BB-4286-A039-E03CE6086F9F}" type="slidenum">
              <a:rPr lang="en-GB" altLang="en-US"/>
              <a:pPr/>
              <a:t>‹#›</a:t>
            </a:fld>
            <a:endParaRPr lang="en-GB" altLang="en-US"/>
          </a:p>
        </p:txBody>
      </p:sp>
    </p:spTree>
    <p:extLst>
      <p:ext uri="{BB962C8B-B14F-4D97-AF65-F5344CB8AC3E}">
        <p14:creationId xmlns:p14="http://schemas.microsoft.com/office/powerpoint/2010/main" val="151766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32F6B-5F3B-4F91-9F03-7CDBD644D92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6F20F9-46A1-415B-968D-8DD635EC552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268599-9EE4-4EC3-B639-3326E63B647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7CBCAB-8B3E-4A2B-A9E9-19624038B87B}"/>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7BA9584D-FAC4-42F8-A4E5-73262CC012AA}"/>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5AAFC297-25B1-47EE-8E68-83FF3C938C79}"/>
              </a:ext>
            </a:extLst>
          </p:cNvPr>
          <p:cNvSpPr>
            <a:spLocks noGrp="1"/>
          </p:cNvSpPr>
          <p:nvPr>
            <p:ph type="sldNum" sz="quarter" idx="12"/>
          </p:nvPr>
        </p:nvSpPr>
        <p:spPr/>
        <p:txBody>
          <a:bodyPr/>
          <a:lstStyle>
            <a:lvl1pPr>
              <a:defRPr/>
            </a:lvl1pPr>
          </a:lstStyle>
          <a:p>
            <a:fld id="{72029D9F-8D91-432D-8680-DEFBF0FE97A0}" type="slidenum">
              <a:rPr lang="en-GB" altLang="en-US"/>
              <a:pPr/>
              <a:t>‹#›</a:t>
            </a:fld>
            <a:endParaRPr lang="en-GB" altLang="en-US"/>
          </a:p>
        </p:txBody>
      </p:sp>
    </p:spTree>
    <p:extLst>
      <p:ext uri="{BB962C8B-B14F-4D97-AF65-F5344CB8AC3E}">
        <p14:creationId xmlns:p14="http://schemas.microsoft.com/office/powerpoint/2010/main" val="3704343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C12A655-7C68-4E20-B2E3-A1A452D229A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4099" name="Rectangle 3">
            <a:extLst>
              <a:ext uri="{FF2B5EF4-FFF2-40B4-BE49-F238E27FC236}">
                <a16:creationId xmlns:a16="http://schemas.microsoft.com/office/drawing/2014/main" id="{D80E6F57-AA14-4BA9-B838-2C6BA2F3020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0" name="Rectangle 4">
            <a:extLst>
              <a:ext uri="{FF2B5EF4-FFF2-40B4-BE49-F238E27FC236}">
                <a16:creationId xmlns:a16="http://schemas.microsoft.com/office/drawing/2014/main" id="{03478A4B-850D-4825-A417-2D88D1A08F2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4101" name="Rectangle 5">
            <a:extLst>
              <a:ext uri="{FF2B5EF4-FFF2-40B4-BE49-F238E27FC236}">
                <a16:creationId xmlns:a16="http://schemas.microsoft.com/office/drawing/2014/main" id="{210609D7-E0AE-42C5-8BF5-6DA92D08BF5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4102" name="Rectangle 6">
            <a:extLst>
              <a:ext uri="{FF2B5EF4-FFF2-40B4-BE49-F238E27FC236}">
                <a16:creationId xmlns:a16="http://schemas.microsoft.com/office/drawing/2014/main" id="{D31D5288-BAE6-47EF-A092-06C6E12F0FB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D564CDC-2BCB-47E0-A54C-140F8E556496}"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C8955-1E0F-433E-A2A3-52254E0C79BB}"/>
              </a:ext>
            </a:extLst>
          </p:cNvPr>
          <p:cNvSpPr>
            <a:spLocks noGrp="1"/>
          </p:cNvSpPr>
          <p:nvPr>
            <p:ph type="title"/>
          </p:nvPr>
        </p:nvSpPr>
        <p:spPr/>
        <p:txBody>
          <a:bodyPr/>
          <a:lstStyle/>
          <a:p>
            <a:pPr algn="l"/>
            <a:r>
              <a:rPr lang="en-GB" dirty="0"/>
              <a:t>Welcome</a:t>
            </a:r>
          </a:p>
        </p:txBody>
      </p:sp>
      <p:sp>
        <p:nvSpPr>
          <p:cNvPr id="6" name="Content Placeholder 5">
            <a:extLst>
              <a:ext uri="{FF2B5EF4-FFF2-40B4-BE49-F238E27FC236}">
                <a16:creationId xmlns:a16="http://schemas.microsoft.com/office/drawing/2014/main" id="{55364C46-2607-4806-B80E-F3FAF5DD4F1A}"/>
              </a:ext>
            </a:extLst>
          </p:cNvPr>
          <p:cNvSpPr>
            <a:spLocks noGrp="1"/>
          </p:cNvSpPr>
          <p:nvPr>
            <p:ph idx="1"/>
          </p:nvPr>
        </p:nvSpPr>
        <p:spPr>
          <a:xfrm>
            <a:off x="457200" y="1988840"/>
            <a:ext cx="8229600" cy="4137323"/>
          </a:xfrm>
        </p:spPr>
        <p:txBody>
          <a:bodyPr/>
          <a:lstStyle/>
          <a:p>
            <a:pPr marL="0" indent="0" algn="ctr">
              <a:buNone/>
            </a:pPr>
            <a:endParaRPr lang="en-GB" dirty="0"/>
          </a:p>
          <a:p>
            <a:pPr marL="0" indent="0" algn="ctr">
              <a:buNone/>
            </a:pPr>
            <a:r>
              <a:rPr lang="en-GB" dirty="0"/>
              <a:t>Nicola Channon</a:t>
            </a:r>
          </a:p>
          <a:p>
            <a:pPr marL="0" indent="0" algn="ctr">
              <a:buNone/>
            </a:pPr>
            <a:r>
              <a:rPr lang="en-GB" dirty="0"/>
              <a:t>Emergency Planning Manager </a:t>
            </a:r>
          </a:p>
          <a:p>
            <a:pPr algn="ctr"/>
            <a:endParaRPr lang="en-GB" dirty="0"/>
          </a:p>
          <a:p>
            <a:endParaRPr lang="en-GB" dirty="0"/>
          </a:p>
          <a:p>
            <a:endParaRPr lang="en-GB" dirty="0"/>
          </a:p>
        </p:txBody>
      </p:sp>
    </p:spTree>
    <p:extLst>
      <p:ext uri="{BB962C8B-B14F-4D97-AF65-F5344CB8AC3E}">
        <p14:creationId xmlns:p14="http://schemas.microsoft.com/office/powerpoint/2010/main" val="3433797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03369-3171-41AB-BE74-AD63E3EB481B}"/>
              </a:ext>
            </a:extLst>
          </p:cNvPr>
          <p:cNvSpPr>
            <a:spLocks noGrp="1"/>
          </p:cNvSpPr>
          <p:nvPr>
            <p:ph type="title"/>
          </p:nvPr>
        </p:nvSpPr>
        <p:spPr/>
        <p:txBody>
          <a:bodyPr/>
          <a:lstStyle/>
          <a:p>
            <a:pPr algn="l"/>
            <a:r>
              <a:rPr lang="en-GB" dirty="0"/>
              <a:t>Inject One - Holiday</a:t>
            </a:r>
          </a:p>
        </p:txBody>
      </p:sp>
      <p:sp>
        <p:nvSpPr>
          <p:cNvPr id="3" name="Content Placeholder 2">
            <a:extLst>
              <a:ext uri="{FF2B5EF4-FFF2-40B4-BE49-F238E27FC236}">
                <a16:creationId xmlns:a16="http://schemas.microsoft.com/office/drawing/2014/main" id="{B4104090-15D3-4A7B-993A-5982945AD12D}"/>
              </a:ext>
            </a:extLst>
          </p:cNvPr>
          <p:cNvSpPr>
            <a:spLocks noGrp="1"/>
          </p:cNvSpPr>
          <p:nvPr>
            <p:ph idx="1"/>
          </p:nvPr>
        </p:nvSpPr>
        <p:spPr/>
        <p:txBody>
          <a:bodyPr/>
          <a:lstStyle/>
          <a:p>
            <a:r>
              <a:rPr lang="en-GB" dirty="0"/>
              <a:t>Throw three die. Get a 1 and 2 plus any other number and that employee is on leave for week four. </a:t>
            </a:r>
          </a:p>
          <a:p>
            <a:r>
              <a:rPr lang="en-GB" dirty="0"/>
              <a:t>Throw for all unless they are already absent due to the flu. Maximum of two people taken out by this inject. </a:t>
            </a:r>
          </a:p>
        </p:txBody>
      </p:sp>
    </p:spTree>
    <p:extLst>
      <p:ext uri="{BB962C8B-B14F-4D97-AF65-F5344CB8AC3E}">
        <p14:creationId xmlns:p14="http://schemas.microsoft.com/office/powerpoint/2010/main" val="3140856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C8955-1E0F-433E-A2A3-52254E0C79BB}"/>
              </a:ext>
            </a:extLst>
          </p:cNvPr>
          <p:cNvSpPr>
            <a:spLocks noGrp="1"/>
          </p:cNvSpPr>
          <p:nvPr>
            <p:ph type="title"/>
          </p:nvPr>
        </p:nvSpPr>
        <p:spPr/>
        <p:txBody>
          <a:bodyPr/>
          <a:lstStyle/>
          <a:p>
            <a:pPr algn="l"/>
            <a:r>
              <a:rPr lang="en-GB" dirty="0"/>
              <a:t>Priory Software</a:t>
            </a:r>
          </a:p>
        </p:txBody>
      </p:sp>
      <p:sp>
        <p:nvSpPr>
          <p:cNvPr id="6" name="Content Placeholder 5">
            <a:extLst>
              <a:ext uri="{FF2B5EF4-FFF2-40B4-BE49-F238E27FC236}">
                <a16:creationId xmlns:a16="http://schemas.microsoft.com/office/drawing/2014/main" id="{55364C46-2607-4806-B80E-F3FAF5DD4F1A}"/>
              </a:ext>
            </a:extLst>
          </p:cNvPr>
          <p:cNvSpPr>
            <a:spLocks noGrp="1"/>
          </p:cNvSpPr>
          <p:nvPr>
            <p:ph idx="1"/>
          </p:nvPr>
        </p:nvSpPr>
        <p:spPr>
          <a:xfrm>
            <a:off x="457200" y="1988840"/>
            <a:ext cx="8229600" cy="4137323"/>
          </a:xfrm>
        </p:spPr>
        <p:txBody>
          <a:bodyPr/>
          <a:lstStyle/>
          <a:p>
            <a:pPr algn="ctr"/>
            <a:endParaRPr lang="en-GB" dirty="0"/>
          </a:p>
          <a:p>
            <a:endParaRPr lang="en-GB" dirty="0"/>
          </a:p>
          <a:p>
            <a:endParaRPr lang="en-GB" dirty="0"/>
          </a:p>
        </p:txBody>
      </p:sp>
      <p:graphicFrame>
        <p:nvGraphicFramePr>
          <p:cNvPr id="4" name="Table 3">
            <a:extLst>
              <a:ext uri="{FF2B5EF4-FFF2-40B4-BE49-F238E27FC236}">
                <a16:creationId xmlns:a16="http://schemas.microsoft.com/office/drawing/2014/main" id="{62447807-93A2-4B59-9893-2A56250DE481}"/>
              </a:ext>
            </a:extLst>
          </p:cNvPr>
          <p:cNvGraphicFramePr>
            <a:graphicFrameLocks noGrp="1"/>
          </p:cNvGraphicFramePr>
          <p:nvPr/>
        </p:nvGraphicFramePr>
        <p:xfrm>
          <a:off x="457200" y="1902075"/>
          <a:ext cx="8229600" cy="3922212"/>
        </p:xfrm>
        <a:graphic>
          <a:graphicData uri="http://schemas.openxmlformats.org/drawingml/2006/table">
            <a:tbl>
              <a:tblPr/>
              <a:tblGrid>
                <a:gridCol w="817529">
                  <a:extLst>
                    <a:ext uri="{9D8B030D-6E8A-4147-A177-3AD203B41FA5}">
                      <a16:colId xmlns:a16="http://schemas.microsoft.com/office/drawing/2014/main" val="3142916965"/>
                    </a:ext>
                  </a:extLst>
                </a:gridCol>
                <a:gridCol w="539112">
                  <a:extLst>
                    <a:ext uri="{9D8B030D-6E8A-4147-A177-3AD203B41FA5}">
                      <a16:colId xmlns:a16="http://schemas.microsoft.com/office/drawing/2014/main" val="1051429243"/>
                    </a:ext>
                  </a:extLst>
                </a:gridCol>
                <a:gridCol w="436206">
                  <a:extLst>
                    <a:ext uri="{9D8B030D-6E8A-4147-A177-3AD203B41FA5}">
                      <a16:colId xmlns:a16="http://schemas.microsoft.com/office/drawing/2014/main" val="1966789629"/>
                    </a:ext>
                  </a:extLst>
                </a:gridCol>
                <a:gridCol w="466506">
                  <a:extLst>
                    <a:ext uri="{9D8B030D-6E8A-4147-A177-3AD203B41FA5}">
                      <a16:colId xmlns:a16="http://schemas.microsoft.com/office/drawing/2014/main" val="1216297699"/>
                    </a:ext>
                  </a:extLst>
                </a:gridCol>
                <a:gridCol w="628297">
                  <a:extLst>
                    <a:ext uri="{9D8B030D-6E8A-4147-A177-3AD203B41FA5}">
                      <a16:colId xmlns:a16="http://schemas.microsoft.com/office/drawing/2014/main" val="3645908855"/>
                    </a:ext>
                  </a:extLst>
                </a:gridCol>
                <a:gridCol w="689468">
                  <a:extLst>
                    <a:ext uri="{9D8B030D-6E8A-4147-A177-3AD203B41FA5}">
                      <a16:colId xmlns:a16="http://schemas.microsoft.com/office/drawing/2014/main" val="460352501"/>
                    </a:ext>
                  </a:extLst>
                </a:gridCol>
                <a:gridCol w="550546">
                  <a:extLst>
                    <a:ext uri="{9D8B030D-6E8A-4147-A177-3AD203B41FA5}">
                      <a16:colId xmlns:a16="http://schemas.microsoft.com/office/drawing/2014/main" val="606677517"/>
                    </a:ext>
                  </a:extLst>
                </a:gridCol>
                <a:gridCol w="604285">
                  <a:extLst>
                    <a:ext uri="{9D8B030D-6E8A-4147-A177-3AD203B41FA5}">
                      <a16:colId xmlns:a16="http://schemas.microsoft.com/office/drawing/2014/main" val="1157275130"/>
                    </a:ext>
                  </a:extLst>
                </a:gridCol>
                <a:gridCol w="611146">
                  <a:extLst>
                    <a:ext uri="{9D8B030D-6E8A-4147-A177-3AD203B41FA5}">
                      <a16:colId xmlns:a16="http://schemas.microsoft.com/office/drawing/2014/main" val="1531877521"/>
                    </a:ext>
                  </a:extLst>
                </a:gridCol>
                <a:gridCol w="604285">
                  <a:extLst>
                    <a:ext uri="{9D8B030D-6E8A-4147-A177-3AD203B41FA5}">
                      <a16:colId xmlns:a16="http://schemas.microsoft.com/office/drawing/2014/main" val="1006941021"/>
                    </a:ext>
                  </a:extLst>
                </a:gridCol>
                <a:gridCol w="482514">
                  <a:extLst>
                    <a:ext uri="{9D8B030D-6E8A-4147-A177-3AD203B41FA5}">
                      <a16:colId xmlns:a16="http://schemas.microsoft.com/office/drawing/2014/main" val="1579797102"/>
                    </a:ext>
                  </a:extLst>
                </a:gridCol>
                <a:gridCol w="591708">
                  <a:extLst>
                    <a:ext uri="{9D8B030D-6E8A-4147-A177-3AD203B41FA5}">
                      <a16:colId xmlns:a16="http://schemas.microsoft.com/office/drawing/2014/main" val="561033596"/>
                    </a:ext>
                  </a:extLst>
                </a:gridCol>
                <a:gridCol w="642017">
                  <a:extLst>
                    <a:ext uri="{9D8B030D-6E8A-4147-A177-3AD203B41FA5}">
                      <a16:colId xmlns:a16="http://schemas.microsoft.com/office/drawing/2014/main" val="3281555210"/>
                    </a:ext>
                  </a:extLst>
                </a:gridCol>
                <a:gridCol w="565981">
                  <a:extLst>
                    <a:ext uri="{9D8B030D-6E8A-4147-A177-3AD203B41FA5}">
                      <a16:colId xmlns:a16="http://schemas.microsoft.com/office/drawing/2014/main" val="2056285410"/>
                    </a:ext>
                  </a:extLst>
                </a:gridCol>
              </a:tblGrid>
              <a:tr h="329298">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Name of Employee:</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Nicola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Julia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Keith</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Kylie</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Sandra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Carol</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George</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Ruan</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William</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Harry</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Lorna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Kathryn</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Total absent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654306"/>
                  </a:ext>
                </a:extLst>
              </a:tr>
              <a:tr h="370461">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Position</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GB" sz="900" b="1">
                          <a:effectLst/>
                          <a:latin typeface="Arial" panose="020B0604020202020204" pitchFamily="34" charset="0"/>
                          <a:ea typeface="Times" panose="02020603050405020304" pitchFamily="18" charset="0"/>
                          <a:cs typeface="Times New Roman" panose="02020603050405020304" pitchFamily="18" charset="0"/>
                        </a:rPr>
                        <a:t>Partners</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Recep/PA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Accountant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Software 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System</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Install</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System</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Maint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Helpline Advisor</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System Maint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Website</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designer</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732381"/>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668041"/>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2</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896835"/>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5659778"/>
                  </a:ext>
                </a:extLst>
              </a:tr>
              <a:tr h="164649">
                <a:tc>
                  <a:txBody>
                    <a:bodyPr/>
                    <a:lstStyle/>
                    <a:p>
                      <a:pPr>
                        <a:spcAft>
                          <a:spcPts val="0"/>
                        </a:spcAft>
                      </a:pPr>
                      <a:r>
                        <a:rPr lang="en-GB" sz="1100" b="1" i="1">
                          <a:effectLst/>
                          <a:latin typeface="Arial" panose="020B0604020202020204" pitchFamily="34" charset="0"/>
                          <a:ea typeface="Times" panose="02020603050405020304" pitchFamily="18" charset="0"/>
                          <a:cs typeface="Times New Roman" panose="02020603050405020304" pitchFamily="18" charset="0"/>
                        </a:rPr>
                        <a:t>Inject 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454436"/>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4</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453079"/>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5</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6133259"/>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6</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2037029"/>
                  </a:ext>
                </a:extLst>
              </a:tr>
              <a:tr h="164649">
                <a:tc>
                  <a:txBody>
                    <a:bodyPr/>
                    <a:lstStyle/>
                    <a:p>
                      <a:pPr>
                        <a:spcAft>
                          <a:spcPts val="0"/>
                        </a:spcAft>
                      </a:pPr>
                      <a:r>
                        <a:rPr lang="en-GB" sz="1100" b="1" i="1">
                          <a:effectLst/>
                          <a:latin typeface="Arial" panose="020B0604020202020204" pitchFamily="34" charset="0"/>
                          <a:ea typeface="Times" panose="02020603050405020304" pitchFamily="18" charset="0"/>
                          <a:cs typeface="Times New Roman" panose="02020603050405020304" pitchFamily="18" charset="0"/>
                        </a:rPr>
                        <a:t>Inject 2</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120284"/>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7</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3743054"/>
                  </a:ext>
                </a:extLst>
              </a:tr>
              <a:tr h="198951">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8</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343004"/>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9</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567402"/>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243769"/>
                  </a:ext>
                </a:extLst>
              </a:tr>
              <a:tr h="164649">
                <a:tc>
                  <a:txBody>
                    <a:bodyPr/>
                    <a:lstStyle/>
                    <a:p>
                      <a:pPr>
                        <a:spcAft>
                          <a:spcPts val="0"/>
                        </a:spcAft>
                      </a:pPr>
                      <a:r>
                        <a:rPr lang="en-GB" sz="1100" b="1" i="1">
                          <a:effectLst/>
                          <a:latin typeface="Arial" panose="020B0604020202020204" pitchFamily="34" charset="0"/>
                          <a:ea typeface="Times" panose="02020603050405020304" pitchFamily="18" charset="0"/>
                          <a:cs typeface="Times New Roman" panose="02020603050405020304" pitchFamily="18" charset="0"/>
                        </a:rPr>
                        <a:t>Inject 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1662684"/>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478515"/>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12</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998731"/>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6314187"/>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14</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223759"/>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15</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593622"/>
                  </a:ext>
                </a:extLst>
              </a:tr>
            </a:tbl>
          </a:graphicData>
        </a:graphic>
      </p:graphicFrame>
    </p:spTree>
    <p:extLst>
      <p:ext uri="{BB962C8B-B14F-4D97-AF65-F5344CB8AC3E}">
        <p14:creationId xmlns:p14="http://schemas.microsoft.com/office/powerpoint/2010/main" val="3118562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A6A7C-313C-4218-B46E-1ABB3DDDE0EE}"/>
              </a:ext>
            </a:extLst>
          </p:cNvPr>
          <p:cNvSpPr>
            <a:spLocks noGrp="1"/>
          </p:cNvSpPr>
          <p:nvPr>
            <p:ph type="title"/>
          </p:nvPr>
        </p:nvSpPr>
        <p:spPr/>
        <p:txBody>
          <a:bodyPr/>
          <a:lstStyle/>
          <a:p>
            <a:pPr algn="l"/>
            <a:r>
              <a:rPr lang="en-GB" dirty="0"/>
              <a:t>Priory Software</a:t>
            </a:r>
          </a:p>
        </p:txBody>
      </p:sp>
      <p:graphicFrame>
        <p:nvGraphicFramePr>
          <p:cNvPr id="4" name="Content Placeholder 3">
            <a:extLst>
              <a:ext uri="{FF2B5EF4-FFF2-40B4-BE49-F238E27FC236}">
                <a16:creationId xmlns:a16="http://schemas.microsoft.com/office/drawing/2014/main" id="{2276B80E-44F7-4B86-A4E9-7A8823C019F2}"/>
              </a:ext>
            </a:extLst>
          </p:cNvPr>
          <p:cNvGraphicFramePr>
            <a:graphicFrameLocks noGrp="1"/>
          </p:cNvGraphicFramePr>
          <p:nvPr>
            <p:ph idx="1"/>
          </p:nvPr>
        </p:nvGraphicFramePr>
        <p:xfrm>
          <a:off x="457200" y="1902075"/>
          <a:ext cx="8229600" cy="3922212"/>
        </p:xfrm>
        <a:graphic>
          <a:graphicData uri="http://schemas.openxmlformats.org/drawingml/2006/table">
            <a:tbl>
              <a:tblPr/>
              <a:tblGrid>
                <a:gridCol w="817529">
                  <a:extLst>
                    <a:ext uri="{9D8B030D-6E8A-4147-A177-3AD203B41FA5}">
                      <a16:colId xmlns:a16="http://schemas.microsoft.com/office/drawing/2014/main" val="2953260527"/>
                    </a:ext>
                  </a:extLst>
                </a:gridCol>
                <a:gridCol w="539112">
                  <a:extLst>
                    <a:ext uri="{9D8B030D-6E8A-4147-A177-3AD203B41FA5}">
                      <a16:colId xmlns:a16="http://schemas.microsoft.com/office/drawing/2014/main" val="986398218"/>
                    </a:ext>
                  </a:extLst>
                </a:gridCol>
                <a:gridCol w="436206">
                  <a:extLst>
                    <a:ext uri="{9D8B030D-6E8A-4147-A177-3AD203B41FA5}">
                      <a16:colId xmlns:a16="http://schemas.microsoft.com/office/drawing/2014/main" val="3389005758"/>
                    </a:ext>
                  </a:extLst>
                </a:gridCol>
                <a:gridCol w="466506">
                  <a:extLst>
                    <a:ext uri="{9D8B030D-6E8A-4147-A177-3AD203B41FA5}">
                      <a16:colId xmlns:a16="http://schemas.microsoft.com/office/drawing/2014/main" val="1070489587"/>
                    </a:ext>
                  </a:extLst>
                </a:gridCol>
                <a:gridCol w="628297">
                  <a:extLst>
                    <a:ext uri="{9D8B030D-6E8A-4147-A177-3AD203B41FA5}">
                      <a16:colId xmlns:a16="http://schemas.microsoft.com/office/drawing/2014/main" val="4133718086"/>
                    </a:ext>
                  </a:extLst>
                </a:gridCol>
                <a:gridCol w="689468">
                  <a:extLst>
                    <a:ext uri="{9D8B030D-6E8A-4147-A177-3AD203B41FA5}">
                      <a16:colId xmlns:a16="http://schemas.microsoft.com/office/drawing/2014/main" val="904768152"/>
                    </a:ext>
                  </a:extLst>
                </a:gridCol>
                <a:gridCol w="550546">
                  <a:extLst>
                    <a:ext uri="{9D8B030D-6E8A-4147-A177-3AD203B41FA5}">
                      <a16:colId xmlns:a16="http://schemas.microsoft.com/office/drawing/2014/main" val="3666377178"/>
                    </a:ext>
                  </a:extLst>
                </a:gridCol>
                <a:gridCol w="604285">
                  <a:extLst>
                    <a:ext uri="{9D8B030D-6E8A-4147-A177-3AD203B41FA5}">
                      <a16:colId xmlns:a16="http://schemas.microsoft.com/office/drawing/2014/main" val="3327766991"/>
                    </a:ext>
                  </a:extLst>
                </a:gridCol>
                <a:gridCol w="611146">
                  <a:extLst>
                    <a:ext uri="{9D8B030D-6E8A-4147-A177-3AD203B41FA5}">
                      <a16:colId xmlns:a16="http://schemas.microsoft.com/office/drawing/2014/main" val="3641460640"/>
                    </a:ext>
                  </a:extLst>
                </a:gridCol>
                <a:gridCol w="604285">
                  <a:extLst>
                    <a:ext uri="{9D8B030D-6E8A-4147-A177-3AD203B41FA5}">
                      <a16:colId xmlns:a16="http://schemas.microsoft.com/office/drawing/2014/main" val="3999364172"/>
                    </a:ext>
                  </a:extLst>
                </a:gridCol>
                <a:gridCol w="482514">
                  <a:extLst>
                    <a:ext uri="{9D8B030D-6E8A-4147-A177-3AD203B41FA5}">
                      <a16:colId xmlns:a16="http://schemas.microsoft.com/office/drawing/2014/main" val="2004118707"/>
                    </a:ext>
                  </a:extLst>
                </a:gridCol>
                <a:gridCol w="591708">
                  <a:extLst>
                    <a:ext uri="{9D8B030D-6E8A-4147-A177-3AD203B41FA5}">
                      <a16:colId xmlns:a16="http://schemas.microsoft.com/office/drawing/2014/main" val="4237949179"/>
                    </a:ext>
                  </a:extLst>
                </a:gridCol>
                <a:gridCol w="642017">
                  <a:extLst>
                    <a:ext uri="{9D8B030D-6E8A-4147-A177-3AD203B41FA5}">
                      <a16:colId xmlns:a16="http://schemas.microsoft.com/office/drawing/2014/main" val="3496538"/>
                    </a:ext>
                  </a:extLst>
                </a:gridCol>
                <a:gridCol w="565981">
                  <a:extLst>
                    <a:ext uri="{9D8B030D-6E8A-4147-A177-3AD203B41FA5}">
                      <a16:colId xmlns:a16="http://schemas.microsoft.com/office/drawing/2014/main" val="2126569850"/>
                    </a:ext>
                  </a:extLst>
                </a:gridCol>
              </a:tblGrid>
              <a:tr h="329298">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Name of Employee:</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Nicola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Julia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Keith</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Kylie</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Sandra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Carol</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George</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Ruan</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William</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Harry</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Lorna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Kathryn</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Total absent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2109267"/>
                  </a:ext>
                </a:extLst>
              </a:tr>
              <a:tr h="370461">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Position</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GB" sz="900" b="1">
                          <a:effectLst/>
                          <a:latin typeface="Arial" panose="020B0604020202020204" pitchFamily="34" charset="0"/>
                          <a:ea typeface="Times" panose="02020603050405020304" pitchFamily="18" charset="0"/>
                          <a:cs typeface="Times New Roman" panose="02020603050405020304" pitchFamily="18" charset="0"/>
                        </a:rPr>
                        <a:t>Partners</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Recep/PA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Accountant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Software 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System</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Install</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System</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Maint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Helpline Advisor</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System Maint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Website</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designer</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771908"/>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7733848"/>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2</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111438"/>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580876"/>
                  </a:ext>
                </a:extLst>
              </a:tr>
              <a:tr h="164649">
                <a:tc>
                  <a:txBody>
                    <a:bodyPr/>
                    <a:lstStyle/>
                    <a:p>
                      <a:pPr>
                        <a:spcAft>
                          <a:spcPts val="0"/>
                        </a:spcAft>
                      </a:pPr>
                      <a:r>
                        <a:rPr lang="en-GB" sz="1100" b="1" i="1">
                          <a:effectLst/>
                          <a:latin typeface="Arial" panose="020B0604020202020204" pitchFamily="34" charset="0"/>
                          <a:ea typeface="Times" panose="02020603050405020304" pitchFamily="18" charset="0"/>
                          <a:cs typeface="Times New Roman" panose="02020603050405020304" pitchFamily="18" charset="0"/>
                        </a:rPr>
                        <a:t>Inject 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6321855"/>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4</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4</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1017839"/>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5</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4</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9906769"/>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6</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166992"/>
                  </a:ext>
                </a:extLst>
              </a:tr>
              <a:tr h="164649">
                <a:tc>
                  <a:txBody>
                    <a:bodyPr/>
                    <a:lstStyle/>
                    <a:p>
                      <a:pPr>
                        <a:spcAft>
                          <a:spcPts val="0"/>
                        </a:spcAft>
                      </a:pPr>
                      <a:r>
                        <a:rPr lang="en-GB" sz="1100" b="1" i="1">
                          <a:effectLst/>
                          <a:latin typeface="Arial" panose="020B0604020202020204" pitchFamily="34" charset="0"/>
                          <a:ea typeface="Times" panose="02020603050405020304" pitchFamily="18" charset="0"/>
                          <a:cs typeface="Times New Roman" panose="02020603050405020304" pitchFamily="18" charset="0"/>
                        </a:rPr>
                        <a:t>Inject 2</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036897"/>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7</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984054"/>
                  </a:ext>
                </a:extLst>
              </a:tr>
              <a:tr h="198951">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8</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499951"/>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9</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92228"/>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116343"/>
                  </a:ext>
                </a:extLst>
              </a:tr>
              <a:tr h="164649">
                <a:tc>
                  <a:txBody>
                    <a:bodyPr/>
                    <a:lstStyle/>
                    <a:p>
                      <a:pPr>
                        <a:spcAft>
                          <a:spcPts val="0"/>
                        </a:spcAft>
                      </a:pPr>
                      <a:r>
                        <a:rPr lang="en-GB" sz="1100" b="1" i="1">
                          <a:effectLst/>
                          <a:latin typeface="Arial" panose="020B0604020202020204" pitchFamily="34" charset="0"/>
                          <a:ea typeface="Times" panose="02020603050405020304" pitchFamily="18" charset="0"/>
                          <a:cs typeface="Times New Roman" panose="02020603050405020304" pitchFamily="18" charset="0"/>
                        </a:rPr>
                        <a:t>Inject 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073289"/>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8087614"/>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12</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4441301"/>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8670842"/>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14</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3658123"/>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15</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dirty="0">
                          <a:effectLst/>
                          <a:latin typeface="Arial" panose="020B0604020202020204" pitchFamily="34" charset="0"/>
                          <a:ea typeface="Times" panose="02020603050405020304" pitchFamily="18" charset="0"/>
                          <a:cs typeface="Times New Roman" panose="02020603050405020304" pitchFamily="18" charset="0"/>
                        </a:rPr>
                        <a:t> </a:t>
                      </a:r>
                      <a:endParaRPr lang="en-GB" sz="1100" dirty="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5254046"/>
                  </a:ext>
                </a:extLst>
              </a:tr>
            </a:tbl>
          </a:graphicData>
        </a:graphic>
      </p:graphicFrame>
    </p:spTree>
    <p:extLst>
      <p:ext uri="{BB962C8B-B14F-4D97-AF65-F5344CB8AC3E}">
        <p14:creationId xmlns:p14="http://schemas.microsoft.com/office/powerpoint/2010/main" val="979920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03369-3171-41AB-BE74-AD63E3EB481B}"/>
              </a:ext>
            </a:extLst>
          </p:cNvPr>
          <p:cNvSpPr>
            <a:spLocks noGrp="1"/>
          </p:cNvSpPr>
          <p:nvPr>
            <p:ph type="title"/>
          </p:nvPr>
        </p:nvSpPr>
        <p:spPr/>
        <p:txBody>
          <a:bodyPr/>
          <a:lstStyle/>
          <a:p>
            <a:pPr algn="l"/>
            <a:r>
              <a:rPr lang="en-GB" dirty="0"/>
              <a:t>Inject Two - Family</a:t>
            </a:r>
          </a:p>
        </p:txBody>
      </p:sp>
      <p:sp>
        <p:nvSpPr>
          <p:cNvPr id="3" name="Content Placeholder 2">
            <a:extLst>
              <a:ext uri="{FF2B5EF4-FFF2-40B4-BE49-F238E27FC236}">
                <a16:creationId xmlns:a16="http://schemas.microsoft.com/office/drawing/2014/main" id="{B4104090-15D3-4A7B-993A-5982945AD12D}"/>
              </a:ext>
            </a:extLst>
          </p:cNvPr>
          <p:cNvSpPr>
            <a:spLocks noGrp="1"/>
          </p:cNvSpPr>
          <p:nvPr>
            <p:ph idx="1"/>
          </p:nvPr>
        </p:nvSpPr>
        <p:spPr/>
        <p:txBody>
          <a:bodyPr/>
          <a:lstStyle/>
          <a:p>
            <a:r>
              <a:rPr lang="en-GB" dirty="0"/>
              <a:t>Family members are sick: everyone who is currently off sick at the moment will be off work for an additional three weeks looking after other members of the family. </a:t>
            </a:r>
          </a:p>
        </p:txBody>
      </p:sp>
    </p:spTree>
    <p:extLst>
      <p:ext uri="{BB962C8B-B14F-4D97-AF65-F5344CB8AC3E}">
        <p14:creationId xmlns:p14="http://schemas.microsoft.com/office/powerpoint/2010/main" val="2323731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F04FA-BAAB-4316-9E6B-C59C6D2AA3AC}"/>
              </a:ext>
            </a:extLst>
          </p:cNvPr>
          <p:cNvSpPr>
            <a:spLocks noGrp="1"/>
          </p:cNvSpPr>
          <p:nvPr>
            <p:ph type="title"/>
          </p:nvPr>
        </p:nvSpPr>
        <p:spPr/>
        <p:txBody>
          <a:bodyPr/>
          <a:lstStyle/>
          <a:p>
            <a:pPr algn="l"/>
            <a:r>
              <a:rPr lang="en-GB" dirty="0"/>
              <a:t>Priory Software</a:t>
            </a:r>
          </a:p>
        </p:txBody>
      </p:sp>
      <p:graphicFrame>
        <p:nvGraphicFramePr>
          <p:cNvPr id="5" name="Content Placeholder 4">
            <a:extLst>
              <a:ext uri="{FF2B5EF4-FFF2-40B4-BE49-F238E27FC236}">
                <a16:creationId xmlns:a16="http://schemas.microsoft.com/office/drawing/2014/main" id="{90A43869-13A8-47D1-A447-7982D63C9003}"/>
              </a:ext>
            </a:extLst>
          </p:cNvPr>
          <p:cNvGraphicFramePr>
            <a:graphicFrameLocks noGrp="1"/>
          </p:cNvGraphicFramePr>
          <p:nvPr>
            <p:ph idx="1"/>
          </p:nvPr>
        </p:nvGraphicFramePr>
        <p:xfrm>
          <a:off x="457200" y="1902075"/>
          <a:ext cx="8229600" cy="3922212"/>
        </p:xfrm>
        <a:graphic>
          <a:graphicData uri="http://schemas.openxmlformats.org/drawingml/2006/table">
            <a:tbl>
              <a:tblPr/>
              <a:tblGrid>
                <a:gridCol w="817529">
                  <a:extLst>
                    <a:ext uri="{9D8B030D-6E8A-4147-A177-3AD203B41FA5}">
                      <a16:colId xmlns:a16="http://schemas.microsoft.com/office/drawing/2014/main" val="1655338260"/>
                    </a:ext>
                  </a:extLst>
                </a:gridCol>
                <a:gridCol w="539112">
                  <a:extLst>
                    <a:ext uri="{9D8B030D-6E8A-4147-A177-3AD203B41FA5}">
                      <a16:colId xmlns:a16="http://schemas.microsoft.com/office/drawing/2014/main" val="3992812301"/>
                    </a:ext>
                  </a:extLst>
                </a:gridCol>
                <a:gridCol w="436206">
                  <a:extLst>
                    <a:ext uri="{9D8B030D-6E8A-4147-A177-3AD203B41FA5}">
                      <a16:colId xmlns:a16="http://schemas.microsoft.com/office/drawing/2014/main" val="2629051383"/>
                    </a:ext>
                  </a:extLst>
                </a:gridCol>
                <a:gridCol w="466506">
                  <a:extLst>
                    <a:ext uri="{9D8B030D-6E8A-4147-A177-3AD203B41FA5}">
                      <a16:colId xmlns:a16="http://schemas.microsoft.com/office/drawing/2014/main" val="4004985852"/>
                    </a:ext>
                  </a:extLst>
                </a:gridCol>
                <a:gridCol w="628297">
                  <a:extLst>
                    <a:ext uri="{9D8B030D-6E8A-4147-A177-3AD203B41FA5}">
                      <a16:colId xmlns:a16="http://schemas.microsoft.com/office/drawing/2014/main" val="1372193045"/>
                    </a:ext>
                  </a:extLst>
                </a:gridCol>
                <a:gridCol w="689468">
                  <a:extLst>
                    <a:ext uri="{9D8B030D-6E8A-4147-A177-3AD203B41FA5}">
                      <a16:colId xmlns:a16="http://schemas.microsoft.com/office/drawing/2014/main" val="1298552199"/>
                    </a:ext>
                  </a:extLst>
                </a:gridCol>
                <a:gridCol w="550546">
                  <a:extLst>
                    <a:ext uri="{9D8B030D-6E8A-4147-A177-3AD203B41FA5}">
                      <a16:colId xmlns:a16="http://schemas.microsoft.com/office/drawing/2014/main" val="3675782322"/>
                    </a:ext>
                  </a:extLst>
                </a:gridCol>
                <a:gridCol w="604285">
                  <a:extLst>
                    <a:ext uri="{9D8B030D-6E8A-4147-A177-3AD203B41FA5}">
                      <a16:colId xmlns:a16="http://schemas.microsoft.com/office/drawing/2014/main" val="1470588159"/>
                    </a:ext>
                  </a:extLst>
                </a:gridCol>
                <a:gridCol w="611146">
                  <a:extLst>
                    <a:ext uri="{9D8B030D-6E8A-4147-A177-3AD203B41FA5}">
                      <a16:colId xmlns:a16="http://schemas.microsoft.com/office/drawing/2014/main" val="2471671108"/>
                    </a:ext>
                  </a:extLst>
                </a:gridCol>
                <a:gridCol w="604285">
                  <a:extLst>
                    <a:ext uri="{9D8B030D-6E8A-4147-A177-3AD203B41FA5}">
                      <a16:colId xmlns:a16="http://schemas.microsoft.com/office/drawing/2014/main" val="1258718965"/>
                    </a:ext>
                  </a:extLst>
                </a:gridCol>
                <a:gridCol w="482514">
                  <a:extLst>
                    <a:ext uri="{9D8B030D-6E8A-4147-A177-3AD203B41FA5}">
                      <a16:colId xmlns:a16="http://schemas.microsoft.com/office/drawing/2014/main" val="1054113679"/>
                    </a:ext>
                  </a:extLst>
                </a:gridCol>
                <a:gridCol w="591708">
                  <a:extLst>
                    <a:ext uri="{9D8B030D-6E8A-4147-A177-3AD203B41FA5}">
                      <a16:colId xmlns:a16="http://schemas.microsoft.com/office/drawing/2014/main" val="3041270434"/>
                    </a:ext>
                  </a:extLst>
                </a:gridCol>
                <a:gridCol w="642017">
                  <a:extLst>
                    <a:ext uri="{9D8B030D-6E8A-4147-A177-3AD203B41FA5}">
                      <a16:colId xmlns:a16="http://schemas.microsoft.com/office/drawing/2014/main" val="46262652"/>
                    </a:ext>
                  </a:extLst>
                </a:gridCol>
                <a:gridCol w="565981">
                  <a:extLst>
                    <a:ext uri="{9D8B030D-6E8A-4147-A177-3AD203B41FA5}">
                      <a16:colId xmlns:a16="http://schemas.microsoft.com/office/drawing/2014/main" val="1545240224"/>
                    </a:ext>
                  </a:extLst>
                </a:gridCol>
              </a:tblGrid>
              <a:tr h="329298">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Name of Employee:</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Nicola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Julia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Keith</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Kylie</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Sandra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Carol</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George</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Ruan</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William</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Harry</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Lorna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Kathryn</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Total absent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0468"/>
                  </a:ext>
                </a:extLst>
              </a:tr>
              <a:tr h="370461">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Position</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GB" sz="900" b="1">
                          <a:effectLst/>
                          <a:latin typeface="Arial" panose="020B0604020202020204" pitchFamily="34" charset="0"/>
                          <a:ea typeface="Times" panose="02020603050405020304" pitchFamily="18" charset="0"/>
                          <a:cs typeface="Times New Roman" panose="02020603050405020304" pitchFamily="18" charset="0"/>
                        </a:rPr>
                        <a:t>Partners</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Recep/PA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Accountant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Software 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System</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Install</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System</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Maint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Helpline Advisor</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System Maint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Website</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designer</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584960"/>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52574"/>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2</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5361267"/>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6519298"/>
                  </a:ext>
                </a:extLst>
              </a:tr>
              <a:tr h="164649">
                <a:tc>
                  <a:txBody>
                    <a:bodyPr/>
                    <a:lstStyle/>
                    <a:p>
                      <a:pPr>
                        <a:spcAft>
                          <a:spcPts val="0"/>
                        </a:spcAft>
                      </a:pPr>
                      <a:r>
                        <a:rPr lang="en-GB" sz="1100" b="1" i="1">
                          <a:effectLst/>
                          <a:latin typeface="Arial" panose="020B0604020202020204" pitchFamily="34" charset="0"/>
                          <a:ea typeface="Times" panose="02020603050405020304" pitchFamily="18" charset="0"/>
                          <a:cs typeface="Times New Roman" panose="02020603050405020304" pitchFamily="18" charset="0"/>
                        </a:rPr>
                        <a:t>Inject 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067686"/>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4</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4</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323130"/>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5</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4</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981029"/>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6</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844079"/>
                  </a:ext>
                </a:extLst>
              </a:tr>
              <a:tr h="164649">
                <a:tc>
                  <a:txBody>
                    <a:bodyPr/>
                    <a:lstStyle/>
                    <a:p>
                      <a:pPr>
                        <a:spcAft>
                          <a:spcPts val="0"/>
                        </a:spcAft>
                      </a:pPr>
                      <a:r>
                        <a:rPr lang="en-GB" sz="1100" b="1" i="1">
                          <a:effectLst/>
                          <a:latin typeface="Arial" panose="020B0604020202020204" pitchFamily="34" charset="0"/>
                          <a:ea typeface="Times" panose="02020603050405020304" pitchFamily="18" charset="0"/>
                          <a:cs typeface="Times New Roman" panose="02020603050405020304" pitchFamily="18" charset="0"/>
                        </a:rPr>
                        <a:t>Inject 2</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763827"/>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7</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1641508"/>
                  </a:ext>
                </a:extLst>
              </a:tr>
              <a:tr h="198951">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8</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901429"/>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9</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980918"/>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725082"/>
                  </a:ext>
                </a:extLst>
              </a:tr>
              <a:tr h="164649">
                <a:tc>
                  <a:txBody>
                    <a:bodyPr/>
                    <a:lstStyle/>
                    <a:p>
                      <a:pPr>
                        <a:spcAft>
                          <a:spcPts val="0"/>
                        </a:spcAft>
                      </a:pPr>
                      <a:r>
                        <a:rPr lang="en-GB" sz="1100" b="1" i="1">
                          <a:effectLst/>
                          <a:latin typeface="Arial" panose="020B0604020202020204" pitchFamily="34" charset="0"/>
                          <a:ea typeface="Times" panose="02020603050405020304" pitchFamily="18" charset="0"/>
                          <a:cs typeface="Times New Roman" panose="02020603050405020304" pitchFamily="18" charset="0"/>
                        </a:rPr>
                        <a:t>Inject 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1249836"/>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842376"/>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12</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1752920"/>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3459464"/>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14</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68175"/>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15</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dirty="0">
                          <a:effectLst/>
                          <a:latin typeface="Arial" panose="020B0604020202020204" pitchFamily="34" charset="0"/>
                          <a:ea typeface="Times" panose="02020603050405020304" pitchFamily="18" charset="0"/>
                          <a:cs typeface="Times New Roman" panose="02020603050405020304" pitchFamily="18" charset="0"/>
                        </a:rPr>
                        <a:t> </a:t>
                      </a:r>
                      <a:endParaRPr lang="en-GB" sz="1100" dirty="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854518"/>
                  </a:ext>
                </a:extLst>
              </a:tr>
            </a:tbl>
          </a:graphicData>
        </a:graphic>
      </p:graphicFrame>
    </p:spTree>
    <p:extLst>
      <p:ext uri="{BB962C8B-B14F-4D97-AF65-F5344CB8AC3E}">
        <p14:creationId xmlns:p14="http://schemas.microsoft.com/office/powerpoint/2010/main" val="2665706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C8955-1E0F-433E-A2A3-52254E0C79BB}"/>
              </a:ext>
            </a:extLst>
          </p:cNvPr>
          <p:cNvSpPr>
            <a:spLocks noGrp="1"/>
          </p:cNvSpPr>
          <p:nvPr>
            <p:ph type="title"/>
          </p:nvPr>
        </p:nvSpPr>
        <p:spPr/>
        <p:txBody>
          <a:bodyPr/>
          <a:lstStyle/>
          <a:p>
            <a:pPr algn="l"/>
            <a:r>
              <a:rPr lang="en-GB" dirty="0"/>
              <a:t>Priory Software</a:t>
            </a:r>
          </a:p>
        </p:txBody>
      </p:sp>
      <p:sp>
        <p:nvSpPr>
          <p:cNvPr id="6" name="Content Placeholder 5">
            <a:extLst>
              <a:ext uri="{FF2B5EF4-FFF2-40B4-BE49-F238E27FC236}">
                <a16:creationId xmlns:a16="http://schemas.microsoft.com/office/drawing/2014/main" id="{55364C46-2607-4806-B80E-F3FAF5DD4F1A}"/>
              </a:ext>
            </a:extLst>
          </p:cNvPr>
          <p:cNvSpPr>
            <a:spLocks noGrp="1"/>
          </p:cNvSpPr>
          <p:nvPr>
            <p:ph idx="1"/>
          </p:nvPr>
        </p:nvSpPr>
        <p:spPr>
          <a:xfrm>
            <a:off x="457200" y="1988840"/>
            <a:ext cx="8229600" cy="4137323"/>
          </a:xfrm>
        </p:spPr>
        <p:txBody>
          <a:bodyPr/>
          <a:lstStyle/>
          <a:p>
            <a:pPr algn="ctr"/>
            <a:endParaRPr lang="en-GB" dirty="0"/>
          </a:p>
          <a:p>
            <a:endParaRPr lang="en-GB" dirty="0"/>
          </a:p>
          <a:p>
            <a:endParaRPr lang="en-GB" dirty="0"/>
          </a:p>
        </p:txBody>
      </p:sp>
      <p:graphicFrame>
        <p:nvGraphicFramePr>
          <p:cNvPr id="2" name="Table 1">
            <a:extLst>
              <a:ext uri="{FF2B5EF4-FFF2-40B4-BE49-F238E27FC236}">
                <a16:creationId xmlns:a16="http://schemas.microsoft.com/office/drawing/2014/main" id="{F5F988E0-42E1-4B8C-99C1-C1731B83778D}"/>
              </a:ext>
            </a:extLst>
          </p:cNvPr>
          <p:cNvGraphicFramePr>
            <a:graphicFrameLocks noGrp="1"/>
          </p:cNvGraphicFramePr>
          <p:nvPr/>
        </p:nvGraphicFramePr>
        <p:xfrm>
          <a:off x="457200" y="1917731"/>
          <a:ext cx="8229601" cy="3890901"/>
        </p:xfrm>
        <a:graphic>
          <a:graphicData uri="http://schemas.openxmlformats.org/drawingml/2006/table">
            <a:tbl>
              <a:tblPr/>
              <a:tblGrid>
                <a:gridCol w="817529">
                  <a:extLst>
                    <a:ext uri="{9D8B030D-6E8A-4147-A177-3AD203B41FA5}">
                      <a16:colId xmlns:a16="http://schemas.microsoft.com/office/drawing/2014/main" val="3312202342"/>
                    </a:ext>
                  </a:extLst>
                </a:gridCol>
                <a:gridCol w="539112">
                  <a:extLst>
                    <a:ext uri="{9D8B030D-6E8A-4147-A177-3AD203B41FA5}">
                      <a16:colId xmlns:a16="http://schemas.microsoft.com/office/drawing/2014/main" val="4235510747"/>
                    </a:ext>
                  </a:extLst>
                </a:gridCol>
                <a:gridCol w="436206">
                  <a:extLst>
                    <a:ext uri="{9D8B030D-6E8A-4147-A177-3AD203B41FA5}">
                      <a16:colId xmlns:a16="http://schemas.microsoft.com/office/drawing/2014/main" val="442886085"/>
                    </a:ext>
                  </a:extLst>
                </a:gridCol>
                <a:gridCol w="466506">
                  <a:extLst>
                    <a:ext uri="{9D8B030D-6E8A-4147-A177-3AD203B41FA5}">
                      <a16:colId xmlns:a16="http://schemas.microsoft.com/office/drawing/2014/main" val="2830197204"/>
                    </a:ext>
                  </a:extLst>
                </a:gridCol>
                <a:gridCol w="628297">
                  <a:extLst>
                    <a:ext uri="{9D8B030D-6E8A-4147-A177-3AD203B41FA5}">
                      <a16:colId xmlns:a16="http://schemas.microsoft.com/office/drawing/2014/main" val="3660021141"/>
                    </a:ext>
                  </a:extLst>
                </a:gridCol>
                <a:gridCol w="689468">
                  <a:extLst>
                    <a:ext uri="{9D8B030D-6E8A-4147-A177-3AD203B41FA5}">
                      <a16:colId xmlns:a16="http://schemas.microsoft.com/office/drawing/2014/main" val="2212015088"/>
                    </a:ext>
                  </a:extLst>
                </a:gridCol>
                <a:gridCol w="550546">
                  <a:extLst>
                    <a:ext uri="{9D8B030D-6E8A-4147-A177-3AD203B41FA5}">
                      <a16:colId xmlns:a16="http://schemas.microsoft.com/office/drawing/2014/main" val="2727533981"/>
                    </a:ext>
                  </a:extLst>
                </a:gridCol>
                <a:gridCol w="604285">
                  <a:extLst>
                    <a:ext uri="{9D8B030D-6E8A-4147-A177-3AD203B41FA5}">
                      <a16:colId xmlns:a16="http://schemas.microsoft.com/office/drawing/2014/main" val="3224823610"/>
                    </a:ext>
                  </a:extLst>
                </a:gridCol>
                <a:gridCol w="611146">
                  <a:extLst>
                    <a:ext uri="{9D8B030D-6E8A-4147-A177-3AD203B41FA5}">
                      <a16:colId xmlns:a16="http://schemas.microsoft.com/office/drawing/2014/main" val="680778087"/>
                    </a:ext>
                  </a:extLst>
                </a:gridCol>
                <a:gridCol w="604285">
                  <a:extLst>
                    <a:ext uri="{9D8B030D-6E8A-4147-A177-3AD203B41FA5}">
                      <a16:colId xmlns:a16="http://schemas.microsoft.com/office/drawing/2014/main" val="1897296577"/>
                    </a:ext>
                  </a:extLst>
                </a:gridCol>
                <a:gridCol w="482514">
                  <a:extLst>
                    <a:ext uri="{9D8B030D-6E8A-4147-A177-3AD203B41FA5}">
                      <a16:colId xmlns:a16="http://schemas.microsoft.com/office/drawing/2014/main" val="1496683545"/>
                    </a:ext>
                  </a:extLst>
                </a:gridCol>
                <a:gridCol w="591708">
                  <a:extLst>
                    <a:ext uri="{9D8B030D-6E8A-4147-A177-3AD203B41FA5}">
                      <a16:colId xmlns:a16="http://schemas.microsoft.com/office/drawing/2014/main" val="2545494882"/>
                    </a:ext>
                  </a:extLst>
                </a:gridCol>
                <a:gridCol w="642017">
                  <a:extLst>
                    <a:ext uri="{9D8B030D-6E8A-4147-A177-3AD203B41FA5}">
                      <a16:colId xmlns:a16="http://schemas.microsoft.com/office/drawing/2014/main" val="2416630769"/>
                    </a:ext>
                  </a:extLst>
                </a:gridCol>
                <a:gridCol w="565982">
                  <a:extLst>
                    <a:ext uri="{9D8B030D-6E8A-4147-A177-3AD203B41FA5}">
                      <a16:colId xmlns:a16="http://schemas.microsoft.com/office/drawing/2014/main" val="3902153432"/>
                    </a:ext>
                  </a:extLst>
                </a:gridCol>
              </a:tblGrid>
              <a:tr h="329298">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Name of Employee:</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Nicola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Julia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Keith</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Kylie</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Sandra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Carol</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George</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Ruan</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William</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Harry</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Lorna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Kathryn</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Total absent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0322419"/>
                  </a:ext>
                </a:extLst>
              </a:tr>
              <a:tr h="370461">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Position</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GB" sz="900" b="1">
                          <a:effectLst/>
                          <a:latin typeface="Arial" panose="020B0604020202020204" pitchFamily="34" charset="0"/>
                          <a:ea typeface="Times" panose="02020603050405020304" pitchFamily="18" charset="0"/>
                          <a:cs typeface="Times New Roman" panose="02020603050405020304" pitchFamily="18" charset="0"/>
                        </a:rPr>
                        <a:t>Partners</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Recep/PA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Accountant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Software 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System</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Install</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System</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Maint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Helpline Advisor</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System Maint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Website</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designer</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4273857"/>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5677927"/>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2</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097879"/>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869502"/>
                  </a:ext>
                </a:extLst>
              </a:tr>
              <a:tr h="164649">
                <a:tc>
                  <a:txBody>
                    <a:bodyPr/>
                    <a:lstStyle/>
                    <a:p>
                      <a:pPr>
                        <a:spcAft>
                          <a:spcPts val="0"/>
                        </a:spcAft>
                      </a:pPr>
                      <a:r>
                        <a:rPr lang="en-GB" sz="1100" b="1" i="1">
                          <a:effectLst/>
                          <a:latin typeface="Arial" panose="020B0604020202020204" pitchFamily="34" charset="0"/>
                          <a:ea typeface="Times" panose="02020603050405020304" pitchFamily="18" charset="0"/>
                          <a:cs typeface="Times New Roman" panose="02020603050405020304" pitchFamily="18" charset="0"/>
                        </a:rPr>
                        <a:t>Inject 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4838675"/>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4</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4</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460923"/>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5</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4</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843124"/>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6</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213078"/>
                  </a:ext>
                </a:extLst>
              </a:tr>
              <a:tr h="164649">
                <a:tc>
                  <a:txBody>
                    <a:bodyPr/>
                    <a:lstStyle/>
                    <a:p>
                      <a:pPr>
                        <a:spcAft>
                          <a:spcPts val="0"/>
                        </a:spcAft>
                      </a:pPr>
                      <a:r>
                        <a:rPr lang="en-GB" sz="1100" b="1" i="1">
                          <a:effectLst/>
                          <a:latin typeface="Arial" panose="020B0604020202020204" pitchFamily="34" charset="0"/>
                          <a:ea typeface="Times" panose="02020603050405020304" pitchFamily="18" charset="0"/>
                          <a:cs typeface="Times New Roman" panose="02020603050405020304" pitchFamily="18" charset="0"/>
                        </a:rPr>
                        <a:t>Inject 2</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810423"/>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7</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2</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9217767"/>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8</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951321"/>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9</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8097050"/>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7944548"/>
                  </a:ext>
                </a:extLst>
              </a:tr>
              <a:tr h="164649">
                <a:tc>
                  <a:txBody>
                    <a:bodyPr/>
                    <a:lstStyle/>
                    <a:p>
                      <a:pPr>
                        <a:spcAft>
                          <a:spcPts val="0"/>
                        </a:spcAft>
                      </a:pPr>
                      <a:r>
                        <a:rPr lang="en-GB" sz="1100" b="1" i="1">
                          <a:effectLst/>
                          <a:latin typeface="Arial" panose="020B0604020202020204" pitchFamily="34" charset="0"/>
                          <a:ea typeface="Times" panose="02020603050405020304" pitchFamily="18" charset="0"/>
                          <a:cs typeface="Times New Roman" panose="02020603050405020304" pitchFamily="18" charset="0"/>
                        </a:rPr>
                        <a:t>Inject 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895867"/>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8902492"/>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12</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961850"/>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7628338"/>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14</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7820599"/>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15</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dirty="0">
                          <a:effectLst/>
                          <a:latin typeface="Arial" panose="020B0604020202020204" pitchFamily="34" charset="0"/>
                          <a:ea typeface="Times" panose="02020603050405020304" pitchFamily="18" charset="0"/>
                          <a:cs typeface="Times New Roman" panose="02020603050405020304" pitchFamily="18" charset="0"/>
                        </a:rPr>
                        <a:t> </a:t>
                      </a:r>
                      <a:endParaRPr lang="en-GB" sz="1100" dirty="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590719"/>
                  </a:ext>
                </a:extLst>
              </a:tr>
            </a:tbl>
          </a:graphicData>
        </a:graphic>
      </p:graphicFrame>
    </p:spTree>
    <p:extLst>
      <p:ext uri="{BB962C8B-B14F-4D97-AF65-F5344CB8AC3E}">
        <p14:creationId xmlns:p14="http://schemas.microsoft.com/office/powerpoint/2010/main" val="3087191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03369-3171-41AB-BE74-AD63E3EB481B}"/>
              </a:ext>
            </a:extLst>
          </p:cNvPr>
          <p:cNvSpPr>
            <a:spLocks noGrp="1"/>
          </p:cNvSpPr>
          <p:nvPr>
            <p:ph type="title"/>
          </p:nvPr>
        </p:nvSpPr>
        <p:spPr/>
        <p:txBody>
          <a:bodyPr/>
          <a:lstStyle/>
          <a:p>
            <a:pPr algn="l"/>
            <a:r>
              <a:rPr lang="en-GB" dirty="0"/>
              <a:t>Inject Three - Schools</a:t>
            </a:r>
          </a:p>
        </p:txBody>
      </p:sp>
      <p:sp>
        <p:nvSpPr>
          <p:cNvPr id="3" name="Content Placeholder 2">
            <a:extLst>
              <a:ext uri="{FF2B5EF4-FFF2-40B4-BE49-F238E27FC236}">
                <a16:creationId xmlns:a16="http://schemas.microsoft.com/office/drawing/2014/main" id="{B4104090-15D3-4A7B-993A-5982945AD12D}"/>
              </a:ext>
            </a:extLst>
          </p:cNvPr>
          <p:cNvSpPr>
            <a:spLocks noGrp="1"/>
          </p:cNvSpPr>
          <p:nvPr>
            <p:ph idx="1"/>
          </p:nvPr>
        </p:nvSpPr>
        <p:spPr/>
        <p:txBody>
          <a:bodyPr/>
          <a:lstStyle/>
          <a:p>
            <a:r>
              <a:rPr lang="en-GB" dirty="0"/>
              <a:t>The local primary school has been closed. There is a 50% chance that any employee under 35 cannot work for the next two weeks until enough teaching staff return to work. </a:t>
            </a:r>
          </a:p>
          <a:p>
            <a:r>
              <a:rPr lang="en-GB" dirty="0"/>
              <a:t>One throw of the dice per employee: throw any odd number. </a:t>
            </a:r>
          </a:p>
        </p:txBody>
      </p:sp>
    </p:spTree>
    <p:extLst>
      <p:ext uri="{BB962C8B-B14F-4D97-AF65-F5344CB8AC3E}">
        <p14:creationId xmlns:p14="http://schemas.microsoft.com/office/powerpoint/2010/main" val="3811241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C8955-1E0F-433E-A2A3-52254E0C79BB}"/>
              </a:ext>
            </a:extLst>
          </p:cNvPr>
          <p:cNvSpPr>
            <a:spLocks noGrp="1"/>
          </p:cNvSpPr>
          <p:nvPr>
            <p:ph type="title"/>
          </p:nvPr>
        </p:nvSpPr>
        <p:spPr/>
        <p:txBody>
          <a:bodyPr/>
          <a:lstStyle/>
          <a:p>
            <a:pPr algn="l"/>
            <a:r>
              <a:rPr lang="en-GB" dirty="0"/>
              <a:t>Priory Software</a:t>
            </a:r>
          </a:p>
        </p:txBody>
      </p:sp>
      <p:sp>
        <p:nvSpPr>
          <p:cNvPr id="6" name="Content Placeholder 5">
            <a:extLst>
              <a:ext uri="{FF2B5EF4-FFF2-40B4-BE49-F238E27FC236}">
                <a16:creationId xmlns:a16="http://schemas.microsoft.com/office/drawing/2014/main" id="{55364C46-2607-4806-B80E-F3FAF5DD4F1A}"/>
              </a:ext>
            </a:extLst>
          </p:cNvPr>
          <p:cNvSpPr>
            <a:spLocks noGrp="1"/>
          </p:cNvSpPr>
          <p:nvPr>
            <p:ph idx="1"/>
          </p:nvPr>
        </p:nvSpPr>
        <p:spPr>
          <a:xfrm>
            <a:off x="457200" y="1988840"/>
            <a:ext cx="8229600" cy="4137323"/>
          </a:xfrm>
        </p:spPr>
        <p:txBody>
          <a:bodyPr/>
          <a:lstStyle/>
          <a:p>
            <a:pPr algn="ctr"/>
            <a:endParaRPr lang="en-GB" dirty="0"/>
          </a:p>
          <a:p>
            <a:endParaRPr lang="en-GB" dirty="0"/>
          </a:p>
          <a:p>
            <a:endParaRPr lang="en-GB" dirty="0"/>
          </a:p>
        </p:txBody>
      </p:sp>
      <p:graphicFrame>
        <p:nvGraphicFramePr>
          <p:cNvPr id="4" name="Table 3">
            <a:extLst>
              <a:ext uri="{FF2B5EF4-FFF2-40B4-BE49-F238E27FC236}">
                <a16:creationId xmlns:a16="http://schemas.microsoft.com/office/drawing/2014/main" id="{7E36D10B-ECDC-45B8-B40F-2463E73A8E34}"/>
              </a:ext>
            </a:extLst>
          </p:cNvPr>
          <p:cNvGraphicFramePr>
            <a:graphicFrameLocks noGrp="1"/>
          </p:cNvGraphicFramePr>
          <p:nvPr/>
        </p:nvGraphicFramePr>
        <p:xfrm>
          <a:off x="457200" y="1917731"/>
          <a:ext cx="8229601" cy="3890901"/>
        </p:xfrm>
        <a:graphic>
          <a:graphicData uri="http://schemas.openxmlformats.org/drawingml/2006/table">
            <a:tbl>
              <a:tblPr/>
              <a:tblGrid>
                <a:gridCol w="817529">
                  <a:extLst>
                    <a:ext uri="{9D8B030D-6E8A-4147-A177-3AD203B41FA5}">
                      <a16:colId xmlns:a16="http://schemas.microsoft.com/office/drawing/2014/main" val="3041004932"/>
                    </a:ext>
                  </a:extLst>
                </a:gridCol>
                <a:gridCol w="539112">
                  <a:extLst>
                    <a:ext uri="{9D8B030D-6E8A-4147-A177-3AD203B41FA5}">
                      <a16:colId xmlns:a16="http://schemas.microsoft.com/office/drawing/2014/main" val="2885515421"/>
                    </a:ext>
                  </a:extLst>
                </a:gridCol>
                <a:gridCol w="436206">
                  <a:extLst>
                    <a:ext uri="{9D8B030D-6E8A-4147-A177-3AD203B41FA5}">
                      <a16:colId xmlns:a16="http://schemas.microsoft.com/office/drawing/2014/main" val="771009050"/>
                    </a:ext>
                  </a:extLst>
                </a:gridCol>
                <a:gridCol w="466506">
                  <a:extLst>
                    <a:ext uri="{9D8B030D-6E8A-4147-A177-3AD203B41FA5}">
                      <a16:colId xmlns:a16="http://schemas.microsoft.com/office/drawing/2014/main" val="351729317"/>
                    </a:ext>
                  </a:extLst>
                </a:gridCol>
                <a:gridCol w="628297">
                  <a:extLst>
                    <a:ext uri="{9D8B030D-6E8A-4147-A177-3AD203B41FA5}">
                      <a16:colId xmlns:a16="http://schemas.microsoft.com/office/drawing/2014/main" val="2142266347"/>
                    </a:ext>
                  </a:extLst>
                </a:gridCol>
                <a:gridCol w="689468">
                  <a:extLst>
                    <a:ext uri="{9D8B030D-6E8A-4147-A177-3AD203B41FA5}">
                      <a16:colId xmlns:a16="http://schemas.microsoft.com/office/drawing/2014/main" val="2419463474"/>
                    </a:ext>
                  </a:extLst>
                </a:gridCol>
                <a:gridCol w="550546">
                  <a:extLst>
                    <a:ext uri="{9D8B030D-6E8A-4147-A177-3AD203B41FA5}">
                      <a16:colId xmlns:a16="http://schemas.microsoft.com/office/drawing/2014/main" val="3948587250"/>
                    </a:ext>
                  </a:extLst>
                </a:gridCol>
                <a:gridCol w="604285">
                  <a:extLst>
                    <a:ext uri="{9D8B030D-6E8A-4147-A177-3AD203B41FA5}">
                      <a16:colId xmlns:a16="http://schemas.microsoft.com/office/drawing/2014/main" val="3968343698"/>
                    </a:ext>
                  </a:extLst>
                </a:gridCol>
                <a:gridCol w="611146">
                  <a:extLst>
                    <a:ext uri="{9D8B030D-6E8A-4147-A177-3AD203B41FA5}">
                      <a16:colId xmlns:a16="http://schemas.microsoft.com/office/drawing/2014/main" val="800569634"/>
                    </a:ext>
                  </a:extLst>
                </a:gridCol>
                <a:gridCol w="604285">
                  <a:extLst>
                    <a:ext uri="{9D8B030D-6E8A-4147-A177-3AD203B41FA5}">
                      <a16:colId xmlns:a16="http://schemas.microsoft.com/office/drawing/2014/main" val="3398664584"/>
                    </a:ext>
                  </a:extLst>
                </a:gridCol>
                <a:gridCol w="482514">
                  <a:extLst>
                    <a:ext uri="{9D8B030D-6E8A-4147-A177-3AD203B41FA5}">
                      <a16:colId xmlns:a16="http://schemas.microsoft.com/office/drawing/2014/main" val="1289799047"/>
                    </a:ext>
                  </a:extLst>
                </a:gridCol>
                <a:gridCol w="591708">
                  <a:extLst>
                    <a:ext uri="{9D8B030D-6E8A-4147-A177-3AD203B41FA5}">
                      <a16:colId xmlns:a16="http://schemas.microsoft.com/office/drawing/2014/main" val="1565446433"/>
                    </a:ext>
                  </a:extLst>
                </a:gridCol>
                <a:gridCol w="642017">
                  <a:extLst>
                    <a:ext uri="{9D8B030D-6E8A-4147-A177-3AD203B41FA5}">
                      <a16:colId xmlns:a16="http://schemas.microsoft.com/office/drawing/2014/main" val="1684061084"/>
                    </a:ext>
                  </a:extLst>
                </a:gridCol>
                <a:gridCol w="565982">
                  <a:extLst>
                    <a:ext uri="{9D8B030D-6E8A-4147-A177-3AD203B41FA5}">
                      <a16:colId xmlns:a16="http://schemas.microsoft.com/office/drawing/2014/main" val="3930398031"/>
                    </a:ext>
                  </a:extLst>
                </a:gridCol>
              </a:tblGrid>
              <a:tr h="329298">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Name of Employee:</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Nicola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Julia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Keith</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Kylie</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Sandra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Carol</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George</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Ruan</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William</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Harry</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Lorna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Kathryn</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Total absent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414873"/>
                  </a:ext>
                </a:extLst>
              </a:tr>
              <a:tr h="370461">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Position</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GB" sz="900" b="1">
                          <a:effectLst/>
                          <a:latin typeface="Arial" panose="020B0604020202020204" pitchFamily="34" charset="0"/>
                          <a:ea typeface="Times" panose="02020603050405020304" pitchFamily="18" charset="0"/>
                          <a:cs typeface="Times New Roman" panose="02020603050405020304" pitchFamily="18" charset="0"/>
                        </a:rPr>
                        <a:t>Partners</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Recep/PA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Accountant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Software 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System</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Install</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System</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Maint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Helpline Advisor</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System Maint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Website</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designer</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580228"/>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866268"/>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2</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2469744"/>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684674"/>
                  </a:ext>
                </a:extLst>
              </a:tr>
              <a:tr h="164649">
                <a:tc>
                  <a:txBody>
                    <a:bodyPr/>
                    <a:lstStyle/>
                    <a:p>
                      <a:pPr>
                        <a:spcAft>
                          <a:spcPts val="0"/>
                        </a:spcAft>
                      </a:pPr>
                      <a:r>
                        <a:rPr lang="en-GB" sz="1100" b="1" i="1">
                          <a:effectLst/>
                          <a:latin typeface="Arial" panose="020B0604020202020204" pitchFamily="34" charset="0"/>
                          <a:ea typeface="Times" panose="02020603050405020304" pitchFamily="18" charset="0"/>
                          <a:cs typeface="Times New Roman" panose="02020603050405020304" pitchFamily="18" charset="0"/>
                        </a:rPr>
                        <a:t>Inject 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371504"/>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4</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4</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031056"/>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5</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4</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0860135"/>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6</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7179387"/>
                  </a:ext>
                </a:extLst>
              </a:tr>
              <a:tr h="164649">
                <a:tc>
                  <a:txBody>
                    <a:bodyPr/>
                    <a:lstStyle/>
                    <a:p>
                      <a:pPr>
                        <a:spcAft>
                          <a:spcPts val="0"/>
                        </a:spcAft>
                      </a:pPr>
                      <a:r>
                        <a:rPr lang="en-GB" sz="1100" b="1" i="1">
                          <a:effectLst/>
                          <a:latin typeface="Arial" panose="020B0604020202020204" pitchFamily="34" charset="0"/>
                          <a:ea typeface="Times" panose="02020603050405020304" pitchFamily="18" charset="0"/>
                          <a:cs typeface="Times New Roman" panose="02020603050405020304" pitchFamily="18" charset="0"/>
                        </a:rPr>
                        <a:t>Inject 2</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280219"/>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7</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2</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118220"/>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8</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3816536"/>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9</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217977"/>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6074997"/>
                  </a:ext>
                </a:extLst>
              </a:tr>
              <a:tr h="164649">
                <a:tc>
                  <a:txBody>
                    <a:bodyPr/>
                    <a:lstStyle/>
                    <a:p>
                      <a:pPr>
                        <a:spcAft>
                          <a:spcPts val="0"/>
                        </a:spcAft>
                      </a:pPr>
                      <a:r>
                        <a:rPr lang="en-GB" sz="1100" b="1" i="1">
                          <a:effectLst/>
                          <a:latin typeface="Arial" panose="020B0604020202020204" pitchFamily="34" charset="0"/>
                          <a:ea typeface="Times" panose="02020603050405020304" pitchFamily="18" charset="0"/>
                          <a:cs typeface="Times New Roman" panose="02020603050405020304" pitchFamily="18" charset="0"/>
                        </a:rPr>
                        <a:t>Inject 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7141609"/>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179472"/>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12</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1016989"/>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078536"/>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14</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5429557"/>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15</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dirty="0">
                          <a:effectLst/>
                          <a:latin typeface="Arial" panose="020B0604020202020204" pitchFamily="34" charset="0"/>
                          <a:ea typeface="Times" panose="02020603050405020304" pitchFamily="18" charset="0"/>
                          <a:cs typeface="Times New Roman" panose="02020603050405020304" pitchFamily="18" charset="0"/>
                        </a:rPr>
                        <a:t> </a:t>
                      </a:r>
                      <a:endParaRPr lang="en-GB" sz="1100" dirty="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391578"/>
                  </a:ext>
                </a:extLst>
              </a:tr>
            </a:tbl>
          </a:graphicData>
        </a:graphic>
      </p:graphicFrame>
    </p:spTree>
    <p:extLst>
      <p:ext uri="{BB962C8B-B14F-4D97-AF65-F5344CB8AC3E}">
        <p14:creationId xmlns:p14="http://schemas.microsoft.com/office/powerpoint/2010/main" val="8282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C8955-1E0F-433E-A2A3-52254E0C79BB}"/>
              </a:ext>
            </a:extLst>
          </p:cNvPr>
          <p:cNvSpPr>
            <a:spLocks noGrp="1"/>
          </p:cNvSpPr>
          <p:nvPr>
            <p:ph type="title"/>
          </p:nvPr>
        </p:nvSpPr>
        <p:spPr/>
        <p:txBody>
          <a:bodyPr/>
          <a:lstStyle/>
          <a:p>
            <a:pPr algn="l"/>
            <a:r>
              <a:rPr lang="en-GB" dirty="0"/>
              <a:t>Priory Software</a:t>
            </a:r>
          </a:p>
        </p:txBody>
      </p:sp>
      <p:graphicFrame>
        <p:nvGraphicFramePr>
          <p:cNvPr id="3" name="Table 2">
            <a:extLst>
              <a:ext uri="{FF2B5EF4-FFF2-40B4-BE49-F238E27FC236}">
                <a16:creationId xmlns:a16="http://schemas.microsoft.com/office/drawing/2014/main" id="{DCFED826-5BD4-44A9-AD1A-FEC616012207}"/>
              </a:ext>
            </a:extLst>
          </p:cNvPr>
          <p:cNvGraphicFramePr>
            <a:graphicFrameLocks noGrp="1"/>
          </p:cNvGraphicFramePr>
          <p:nvPr/>
        </p:nvGraphicFramePr>
        <p:xfrm>
          <a:off x="457200" y="1917731"/>
          <a:ext cx="8229601" cy="3890901"/>
        </p:xfrm>
        <a:graphic>
          <a:graphicData uri="http://schemas.openxmlformats.org/drawingml/2006/table">
            <a:tbl>
              <a:tblPr/>
              <a:tblGrid>
                <a:gridCol w="817529">
                  <a:extLst>
                    <a:ext uri="{9D8B030D-6E8A-4147-A177-3AD203B41FA5}">
                      <a16:colId xmlns:a16="http://schemas.microsoft.com/office/drawing/2014/main" val="2579965298"/>
                    </a:ext>
                  </a:extLst>
                </a:gridCol>
                <a:gridCol w="539112">
                  <a:extLst>
                    <a:ext uri="{9D8B030D-6E8A-4147-A177-3AD203B41FA5}">
                      <a16:colId xmlns:a16="http://schemas.microsoft.com/office/drawing/2014/main" val="1398017685"/>
                    </a:ext>
                  </a:extLst>
                </a:gridCol>
                <a:gridCol w="436206">
                  <a:extLst>
                    <a:ext uri="{9D8B030D-6E8A-4147-A177-3AD203B41FA5}">
                      <a16:colId xmlns:a16="http://schemas.microsoft.com/office/drawing/2014/main" val="2862159486"/>
                    </a:ext>
                  </a:extLst>
                </a:gridCol>
                <a:gridCol w="466506">
                  <a:extLst>
                    <a:ext uri="{9D8B030D-6E8A-4147-A177-3AD203B41FA5}">
                      <a16:colId xmlns:a16="http://schemas.microsoft.com/office/drawing/2014/main" val="1162093565"/>
                    </a:ext>
                  </a:extLst>
                </a:gridCol>
                <a:gridCol w="628297">
                  <a:extLst>
                    <a:ext uri="{9D8B030D-6E8A-4147-A177-3AD203B41FA5}">
                      <a16:colId xmlns:a16="http://schemas.microsoft.com/office/drawing/2014/main" val="1922352050"/>
                    </a:ext>
                  </a:extLst>
                </a:gridCol>
                <a:gridCol w="689468">
                  <a:extLst>
                    <a:ext uri="{9D8B030D-6E8A-4147-A177-3AD203B41FA5}">
                      <a16:colId xmlns:a16="http://schemas.microsoft.com/office/drawing/2014/main" val="3645119165"/>
                    </a:ext>
                  </a:extLst>
                </a:gridCol>
                <a:gridCol w="550546">
                  <a:extLst>
                    <a:ext uri="{9D8B030D-6E8A-4147-A177-3AD203B41FA5}">
                      <a16:colId xmlns:a16="http://schemas.microsoft.com/office/drawing/2014/main" val="1556610626"/>
                    </a:ext>
                  </a:extLst>
                </a:gridCol>
                <a:gridCol w="604285">
                  <a:extLst>
                    <a:ext uri="{9D8B030D-6E8A-4147-A177-3AD203B41FA5}">
                      <a16:colId xmlns:a16="http://schemas.microsoft.com/office/drawing/2014/main" val="3195448443"/>
                    </a:ext>
                  </a:extLst>
                </a:gridCol>
                <a:gridCol w="611146">
                  <a:extLst>
                    <a:ext uri="{9D8B030D-6E8A-4147-A177-3AD203B41FA5}">
                      <a16:colId xmlns:a16="http://schemas.microsoft.com/office/drawing/2014/main" val="502511373"/>
                    </a:ext>
                  </a:extLst>
                </a:gridCol>
                <a:gridCol w="604285">
                  <a:extLst>
                    <a:ext uri="{9D8B030D-6E8A-4147-A177-3AD203B41FA5}">
                      <a16:colId xmlns:a16="http://schemas.microsoft.com/office/drawing/2014/main" val="1634171852"/>
                    </a:ext>
                  </a:extLst>
                </a:gridCol>
                <a:gridCol w="482514">
                  <a:extLst>
                    <a:ext uri="{9D8B030D-6E8A-4147-A177-3AD203B41FA5}">
                      <a16:colId xmlns:a16="http://schemas.microsoft.com/office/drawing/2014/main" val="1188326134"/>
                    </a:ext>
                  </a:extLst>
                </a:gridCol>
                <a:gridCol w="591708">
                  <a:extLst>
                    <a:ext uri="{9D8B030D-6E8A-4147-A177-3AD203B41FA5}">
                      <a16:colId xmlns:a16="http://schemas.microsoft.com/office/drawing/2014/main" val="471552318"/>
                    </a:ext>
                  </a:extLst>
                </a:gridCol>
                <a:gridCol w="642017">
                  <a:extLst>
                    <a:ext uri="{9D8B030D-6E8A-4147-A177-3AD203B41FA5}">
                      <a16:colId xmlns:a16="http://schemas.microsoft.com/office/drawing/2014/main" val="3736349774"/>
                    </a:ext>
                  </a:extLst>
                </a:gridCol>
                <a:gridCol w="565982">
                  <a:extLst>
                    <a:ext uri="{9D8B030D-6E8A-4147-A177-3AD203B41FA5}">
                      <a16:colId xmlns:a16="http://schemas.microsoft.com/office/drawing/2014/main" val="3244936714"/>
                    </a:ext>
                  </a:extLst>
                </a:gridCol>
              </a:tblGrid>
              <a:tr h="329298">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Name of Employee:</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Nicola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Julia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Keith</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Kylie</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Sandra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Carol</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George</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Ruan</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William</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Harry</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Lorna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Kathryn</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Total absent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9819724"/>
                  </a:ext>
                </a:extLst>
              </a:tr>
              <a:tr h="370461">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Position</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GB" sz="900" b="1">
                          <a:effectLst/>
                          <a:latin typeface="Arial" panose="020B0604020202020204" pitchFamily="34" charset="0"/>
                          <a:ea typeface="Times" panose="02020603050405020304" pitchFamily="18" charset="0"/>
                          <a:cs typeface="Times New Roman" panose="02020603050405020304" pitchFamily="18" charset="0"/>
                        </a:rPr>
                        <a:t>Partners</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Recep/PA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Accountant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Software 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System</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Install</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System</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Maint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Helpline Advisor</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System Maint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Website</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designer</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674680"/>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7342872"/>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2</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330179"/>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5671686"/>
                  </a:ext>
                </a:extLst>
              </a:tr>
              <a:tr h="164649">
                <a:tc>
                  <a:txBody>
                    <a:bodyPr/>
                    <a:lstStyle/>
                    <a:p>
                      <a:pPr>
                        <a:spcAft>
                          <a:spcPts val="0"/>
                        </a:spcAft>
                      </a:pPr>
                      <a:r>
                        <a:rPr lang="en-GB" sz="1100" b="1" i="1">
                          <a:effectLst/>
                          <a:latin typeface="Arial" panose="020B0604020202020204" pitchFamily="34" charset="0"/>
                          <a:ea typeface="Times" panose="02020603050405020304" pitchFamily="18" charset="0"/>
                          <a:cs typeface="Times New Roman" panose="02020603050405020304" pitchFamily="18" charset="0"/>
                        </a:rPr>
                        <a:t>Inject 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104253"/>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4</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4</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9297293"/>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5</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4</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4833204"/>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6</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1122247"/>
                  </a:ext>
                </a:extLst>
              </a:tr>
              <a:tr h="164649">
                <a:tc>
                  <a:txBody>
                    <a:bodyPr/>
                    <a:lstStyle/>
                    <a:p>
                      <a:pPr>
                        <a:spcAft>
                          <a:spcPts val="0"/>
                        </a:spcAft>
                      </a:pPr>
                      <a:r>
                        <a:rPr lang="en-GB" sz="1100" b="1" i="1">
                          <a:effectLst/>
                          <a:latin typeface="Arial" panose="020B0604020202020204" pitchFamily="34" charset="0"/>
                          <a:ea typeface="Times" panose="02020603050405020304" pitchFamily="18" charset="0"/>
                          <a:cs typeface="Times New Roman" panose="02020603050405020304" pitchFamily="18" charset="0"/>
                        </a:rPr>
                        <a:t>Inject 2</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6498635"/>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7</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2</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4000266"/>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8</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0911690"/>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9</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154123"/>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8560085"/>
                  </a:ext>
                </a:extLst>
              </a:tr>
              <a:tr h="164649">
                <a:tc>
                  <a:txBody>
                    <a:bodyPr/>
                    <a:lstStyle/>
                    <a:p>
                      <a:pPr>
                        <a:spcAft>
                          <a:spcPts val="0"/>
                        </a:spcAft>
                      </a:pPr>
                      <a:r>
                        <a:rPr lang="en-GB" sz="1100" b="1" i="1">
                          <a:effectLst/>
                          <a:latin typeface="Arial" panose="020B0604020202020204" pitchFamily="34" charset="0"/>
                          <a:ea typeface="Times" panose="02020603050405020304" pitchFamily="18" charset="0"/>
                          <a:cs typeface="Times New Roman" panose="02020603050405020304" pitchFamily="18" charset="0"/>
                        </a:rPr>
                        <a:t>Inject 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164603"/>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867199"/>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12</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782860"/>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126881"/>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14</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725534"/>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15</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dirty="0">
                          <a:effectLst/>
                          <a:latin typeface="Arial" panose="020B0604020202020204" pitchFamily="34" charset="0"/>
                          <a:ea typeface="Times" panose="02020603050405020304" pitchFamily="18" charset="0"/>
                          <a:cs typeface="Times New Roman" panose="02020603050405020304" pitchFamily="18" charset="0"/>
                        </a:rPr>
                        <a:t>0</a:t>
                      </a:r>
                      <a:endParaRPr lang="en-GB" sz="1100" dirty="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492355"/>
                  </a:ext>
                </a:extLst>
              </a:tr>
            </a:tbl>
          </a:graphicData>
        </a:graphic>
      </p:graphicFrame>
    </p:spTree>
    <p:extLst>
      <p:ext uri="{BB962C8B-B14F-4D97-AF65-F5344CB8AC3E}">
        <p14:creationId xmlns:p14="http://schemas.microsoft.com/office/powerpoint/2010/main" val="3943165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C8955-1E0F-433E-A2A3-52254E0C79BB}"/>
              </a:ext>
            </a:extLst>
          </p:cNvPr>
          <p:cNvSpPr>
            <a:spLocks noGrp="1"/>
          </p:cNvSpPr>
          <p:nvPr>
            <p:ph type="title"/>
          </p:nvPr>
        </p:nvSpPr>
        <p:spPr/>
        <p:txBody>
          <a:bodyPr/>
          <a:lstStyle/>
          <a:p>
            <a:pPr algn="l"/>
            <a:r>
              <a:rPr lang="en-GB" dirty="0"/>
              <a:t>Worst Case</a:t>
            </a:r>
          </a:p>
        </p:txBody>
      </p:sp>
      <p:sp>
        <p:nvSpPr>
          <p:cNvPr id="6" name="Content Placeholder 5">
            <a:extLst>
              <a:ext uri="{FF2B5EF4-FFF2-40B4-BE49-F238E27FC236}">
                <a16:creationId xmlns:a16="http://schemas.microsoft.com/office/drawing/2014/main" id="{55364C46-2607-4806-B80E-F3FAF5DD4F1A}"/>
              </a:ext>
            </a:extLst>
          </p:cNvPr>
          <p:cNvSpPr>
            <a:spLocks noGrp="1"/>
          </p:cNvSpPr>
          <p:nvPr>
            <p:ph idx="1"/>
          </p:nvPr>
        </p:nvSpPr>
        <p:spPr>
          <a:xfrm>
            <a:off x="457200" y="1988840"/>
            <a:ext cx="8229600" cy="4137323"/>
          </a:xfrm>
        </p:spPr>
        <p:txBody>
          <a:bodyPr/>
          <a:lstStyle/>
          <a:p>
            <a:pPr algn="ctr"/>
            <a:endParaRPr lang="en-GB" dirty="0"/>
          </a:p>
          <a:p>
            <a:endParaRPr lang="en-GB" dirty="0"/>
          </a:p>
          <a:p>
            <a:endParaRPr lang="en-GB" dirty="0"/>
          </a:p>
        </p:txBody>
      </p:sp>
      <p:pic>
        <p:nvPicPr>
          <p:cNvPr id="2" name="Picture 1">
            <a:extLst>
              <a:ext uri="{FF2B5EF4-FFF2-40B4-BE49-F238E27FC236}">
                <a16:creationId xmlns:a16="http://schemas.microsoft.com/office/drawing/2014/main" id="{14ACE59D-1E1D-43AD-97A1-CFBA5AACBDFF}"/>
              </a:ext>
            </a:extLst>
          </p:cNvPr>
          <p:cNvPicPr>
            <a:picLocks noChangeAspect="1"/>
          </p:cNvPicPr>
          <p:nvPr/>
        </p:nvPicPr>
        <p:blipFill>
          <a:blip r:embed="rId3"/>
          <a:stretch>
            <a:fillRect/>
          </a:stretch>
        </p:blipFill>
        <p:spPr>
          <a:xfrm>
            <a:off x="423312" y="1556792"/>
            <a:ext cx="8297375" cy="4680520"/>
          </a:xfrm>
          <a:prstGeom prst="rect">
            <a:avLst/>
          </a:prstGeom>
        </p:spPr>
      </p:pic>
    </p:spTree>
    <p:extLst>
      <p:ext uri="{BB962C8B-B14F-4D97-AF65-F5344CB8AC3E}">
        <p14:creationId xmlns:p14="http://schemas.microsoft.com/office/powerpoint/2010/main" val="2241730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C8955-1E0F-433E-A2A3-52254E0C79BB}"/>
              </a:ext>
            </a:extLst>
          </p:cNvPr>
          <p:cNvSpPr>
            <a:spLocks noGrp="1"/>
          </p:cNvSpPr>
          <p:nvPr>
            <p:ph type="title"/>
          </p:nvPr>
        </p:nvSpPr>
        <p:spPr/>
        <p:txBody>
          <a:bodyPr/>
          <a:lstStyle/>
          <a:p>
            <a:endParaRPr lang="en-GB" dirty="0"/>
          </a:p>
        </p:txBody>
      </p:sp>
      <p:sp>
        <p:nvSpPr>
          <p:cNvPr id="6" name="Content Placeholder 5">
            <a:extLst>
              <a:ext uri="{FF2B5EF4-FFF2-40B4-BE49-F238E27FC236}">
                <a16:creationId xmlns:a16="http://schemas.microsoft.com/office/drawing/2014/main" id="{55364C46-2607-4806-B80E-F3FAF5DD4F1A}"/>
              </a:ext>
            </a:extLst>
          </p:cNvPr>
          <p:cNvSpPr>
            <a:spLocks noGrp="1"/>
          </p:cNvSpPr>
          <p:nvPr>
            <p:ph idx="1"/>
          </p:nvPr>
        </p:nvSpPr>
        <p:spPr>
          <a:xfrm>
            <a:off x="457200" y="1988840"/>
            <a:ext cx="8229600" cy="4137323"/>
          </a:xfrm>
        </p:spPr>
        <p:txBody>
          <a:bodyPr/>
          <a:lstStyle/>
          <a:p>
            <a:pPr marL="0" indent="0" algn="ctr">
              <a:buNone/>
            </a:pPr>
            <a:r>
              <a:rPr lang="en-GB" altLang="en-US" dirty="0"/>
              <a:t>Flu Pandemic Game</a:t>
            </a:r>
            <a:endParaRPr lang="en-GB" dirty="0"/>
          </a:p>
        </p:txBody>
      </p:sp>
      <p:pic>
        <p:nvPicPr>
          <p:cNvPr id="2" name="Picture 1">
            <a:extLst>
              <a:ext uri="{FF2B5EF4-FFF2-40B4-BE49-F238E27FC236}">
                <a16:creationId xmlns:a16="http://schemas.microsoft.com/office/drawing/2014/main" id="{3AC82757-657C-4865-B3C1-A37BBE230D31}"/>
              </a:ext>
            </a:extLst>
          </p:cNvPr>
          <p:cNvPicPr>
            <a:picLocks noChangeAspect="1"/>
          </p:cNvPicPr>
          <p:nvPr/>
        </p:nvPicPr>
        <p:blipFill>
          <a:blip r:embed="rId3"/>
          <a:stretch>
            <a:fillRect/>
          </a:stretch>
        </p:blipFill>
        <p:spPr>
          <a:xfrm>
            <a:off x="2411760" y="2924944"/>
            <a:ext cx="4176464" cy="2617643"/>
          </a:xfrm>
          <a:prstGeom prst="rect">
            <a:avLst/>
          </a:prstGeom>
        </p:spPr>
      </p:pic>
    </p:spTree>
    <p:extLst>
      <p:ext uri="{BB962C8B-B14F-4D97-AF65-F5344CB8AC3E}">
        <p14:creationId xmlns:p14="http://schemas.microsoft.com/office/powerpoint/2010/main" val="1636645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16314-E27A-4D0B-93C2-580895BD1472}"/>
              </a:ext>
            </a:extLst>
          </p:cNvPr>
          <p:cNvSpPr>
            <a:spLocks noGrp="1"/>
          </p:cNvSpPr>
          <p:nvPr>
            <p:ph type="title"/>
          </p:nvPr>
        </p:nvSpPr>
        <p:spPr/>
        <p:txBody>
          <a:bodyPr/>
          <a:lstStyle/>
          <a:p>
            <a:pPr algn="l"/>
            <a:r>
              <a:rPr lang="en-GB" dirty="0"/>
              <a:t>Summary</a:t>
            </a:r>
          </a:p>
        </p:txBody>
      </p:sp>
      <p:sp>
        <p:nvSpPr>
          <p:cNvPr id="3" name="Content Placeholder 2">
            <a:extLst>
              <a:ext uri="{FF2B5EF4-FFF2-40B4-BE49-F238E27FC236}">
                <a16:creationId xmlns:a16="http://schemas.microsoft.com/office/drawing/2014/main" id="{BB041E29-62E9-43B1-AA10-6CCBA2E0100B}"/>
              </a:ext>
            </a:extLst>
          </p:cNvPr>
          <p:cNvSpPr>
            <a:spLocks noGrp="1"/>
          </p:cNvSpPr>
          <p:nvPr>
            <p:ph idx="1"/>
          </p:nvPr>
        </p:nvSpPr>
        <p:spPr>
          <a:xfrm>
            <a:off x="457200" y="1268760"/>
            <a:ext cx="8229600" cy="4525963"/>
          </a:xfrm>
        </p:spPr>
        <p:txBody>
          <a:bodyPr/>
          <a:lstStyle/>
          <a:p>
            <a:r>
              <a:rPr lang="en-GB" dirty="0"/>
              <a:t>A flu pandemic is just one reason why staff, supplies or fuel might be in short supply. It is important that local businesses have business continuity plans and that communities play their part in helping to keep their services going in times of need.</a:t>
            </a:r>
          </a:p>
          <a:p>
            <a:r>
              <a:rPr lang="en-GB" dirty="0"/>
              <a:t>Knowing who is vulnerable in your community is key, not just elderly but people living on their own and those who rely on medication – at any age</a:t>
            </a:r>
          </a:p>
        </p:txBody>
      </p:sp>
    </p:spTree>
    <p:extLst>
      <p:ext uri="{BB962C8B-B14F-4D97-AF65-F5344CB8AC3E}">
        <p14:creationId xmlns:p14="http://schemas.microsoft.com/office/powerpoint/2010/main" val="2470028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16314-E27A-4D0B-93C2-580895BD1472}"/>
              </a:ext>
            </a:extLst>
          </p:cNvPr>
          <p:cNvSpPr>
            <a:spLocks noGrp="1"/>
          </p:cNvSpPr>
          <p:nvPr>
            <p:ph type="title"/>
          </p:nvPr>
        </p:nvSpPr>
        <p:spPr/>
        <p:txBody>
          <a:bodyPr/>
          <a:lstStyle/>
          <a:p>
            <a:pPr algn="l"/>
            <a:r>
              <a:rPr lang="en-GB" dirty="0"/>
              <a:t>Summary</a:t>
            </a:r>
          </a:p>
        </p:txBody>
      </p:sp>
      <p:sp>
        <p:nvSpPr>
          <p:cNvPr id="3" name="Content Placeholder 2">
            <a:extLst>
              <a:ext uri="{FF2B5EF4-FFF2-40B4-BE49-F238E27FC236}">
                <a16:creationId xmlns:a16="http://schemas.microsoft.com/office/drawing/2014/main" id="{BB041E29-62E9-43B1-AA10-6CCBA2E0100B}"/>
              </a:ext>
            </a:extLst>
          </p:cNvPr>
          <p:cNvSpPr>
            <a:spLocks noGrp="1"/>
          </p:cNvSpPr>
          <p:nvPr>
            <p:ph idx="1"/>
          </p:nvPr>
        </p:nvSpPr>
        <p:spPr>
          <a:xfrm>
            <a:off x="457200" y="1268760"/>
            <a:ext cx="8229600" cy="4525963"/>
          </a:xfrm>
        </p:spPr>
        <p:txBody>
          <a:bodyPr/>
          <a:lstStyle/>
          <a:p>
            <a:endParaRPr lang="en-GB" dirty="0"/>
          </a:p>
          <a:p>
            <a:endParaRPr lang="en-GB" dirty="0"/>
          </a:p>
          <a:p>
            <a:r>
              <a:rPr lang="en-GB" dirty="0"/>
              <a:t>Everyone has a role to play in ensuring that their community can cope in all types of emergency – what could you do?</a:t>
            </a:r>
          </a:p>
        </p:txBody>
      </p:sp>
    </p:spTree>
    <p:extLst>
      <p:ext uri="{BB962C8B-B14F-4D97-AF65-F5344CB8AC3E}">
        <p14:creationId xmlns:p14="http://schemas.microsoft.com/office/powerpoint/2010/main" val="1570337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52763-52FE-4CC7-B426-E290C0E93A71}"/>
              </a:ext>
            </a:extLst>
          </p:cNvPr>
          <p:cNvSpPr>
            <a:spLocks noGrp="1"/>
          </p:cNvSpPr>
          <p:nvPr>
            <p:ph type="title"/>
          </p:nvPr>
        </p:nvSpPr>
        <p:spPr/>
        <p:txBody>
          <a:bodyPr/>
          <a:lstStyle/>
          <a:p>
            <a:r>
              <a:rPr lang="en-GB" dirty="0"/>
              <a:t>Oldculmbridge</a:t>
            </a:r>
          </a:p>
        </p:txBody>
      </p:sp>
      <p:pic>
        <p:nvPicPr>
          <p:cNvPr id="4" name="Content Placeholder 3">
            <a:extLst>
              <a:ext uri="{FF2B5EF4-FFF2-40B4-BE49-F238E27FC236}">
                <a16:creationId xmlns:a16="http://schemas.microsoft.com/office/drawing/2014/main" id="{20CD9D3D-D2CA-485E-90AD-B160ECF3FEBE}"/>
              </a:ext>
            </a:extLst>
          </p:cNvPr>
          <p:cNvPicPr>
            <a:picLocks noGrp="1" noChangeAspect="1"/>
          </p:cNvPicPr>
          <p:nvPr>
            <p:ph idx="1"/>
          </p:nvPr>
        </p:nvPicPr>
        <p:blipFill>
          <a:blip r:embed="rId3"/>
          <a:stretch>
            <a:fillRect/>
          </a:stretch>
        </p:blipFill>
        <p:spPr>
          <a:xfrm>
            <a:off x="645605" y="1345573"/>
            <a:ext cx="7742819" cy="5107763"/>
          </a:xfrm>
          <a:prstGeom prst="rect">
            <a:avLst/>
          </a:prstGeom>
        </p:spPr>
      </p:pic>
    </p:spTree>
    <p:extLst>
      <p:ext uri="{BB962C8B-B14F-4D97-AF65-F5344CB8AC3E}">
        <p14:creationId xmlns:p14="http://schemas.microsoft.com/office/powerpoint/2010/main" val="2941674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C8955-1E0F-433E-A2A3-52254E0C79BB}"/>
              </a:ext>
            </a:extLst>
          </p:cNvPr>
          <p:cNvSpPr>
            <a:spLocks noGrp="1"/>
          </p:cNvSpPr>
          <p:nvPr>
            <p:ph type="title"/>
          </p:nvPr>
        </p:nvSpPr>
        <p:spPr/>
        <p:txBody>
          <a:bodyPr/>
          <a:lstStyle/>
          <a:p>
            <a:pPr algn="l"/>
            <a:r>
              <a:rPr lang="en-GB" dirty="0"/>
              <a:t>Oldculmbridge</a:t>
            </a:r>
          </a:p>
        </p:txBody>
      </p:sp>
      <p:sp>
        <p:nvSpPr>
          <p:cNvPr id="6" name="Content Placeholder 5">
            <a:extLst>
              <a:ext uri="{FF2B5EF4-FFF2-40B4-BE49-F238E27FC236}">
                <a16:creationId xmlns:a16="http://schemas.microsoft.com/office/drawing/2014/main" id="{55364C46-2607-4806-B80E-F3FAF5DD4F1A}"/>
              </a:ext>
            </a:extLst>
          </p:cNvPr>
          <p:cNvSpPr>
            <a:spLocks noGrp="1"/>
          </p:cNvSpPr>
          <p:nvPr>
            <p:ph idx="1"/>
          </p:nvPr>
        </p:nvSpPr>
        <p:spPr>
          <a:xfrm>
            <a:off x="457200" y="1556792"/>
            <a:ext cx="5194920" cy="4569371"/>
          </a:xfrm>
        </p:spPr>
        <p:txBody>
          <a:bodyPr/>
          <a:lstStyle/>
          <a:p>
            <a:r>
              <a:rPr lang="en-GB" altLang="en-US" sz="2400" dirty="0"/>
              <a:t>Pit Stop Auto Services</a:t>
            </a:r>
          </a:p>
          <a:p>
            <a:r>
              <a:rPr lang="en-GB" altLang="en-US" sz="2400" dirty="0"/>
              <a:t>Oldculmbridge Post Office</a:t>
            </a:r>
          </a:p>
          <a:p>
            <a:r>
              <a:rPr lang="en-GB" altLang="en-US" sz="2400" dirty="0"/>
              <a:t>Old Mill Nursery and Playgroup</a:t>
            </a:r>
          </a:p>
          <a:p>
            <a:r>
              <a:rPr lang="en-GB" altLang="en-US" sz="2400" dirty="0" err="1"/>
              <a:t>AtoZ</a:t>
            </a:r>
            <a:r>
              <a:rPr lang="en-GB" altLang="en-US" sz="2400" dirty="0"/>
              <a:t> Bus and Coach Company</a:t>
            </a:r>
          </a:p>
          <a:p>
            <a:r>
              <a:rPr lang="en-GB" altLang="en-US" sz="2400" dirty="0" err="1"/>
              <a:t>Pricematch</a:t>
            </a:r>
            <a:r>
              <a:rPr lang="en-GB" altLang="en-US" sz="2400" dirty="0"/>
              <a:t> Supermarket</a:t>
            </a:r>
          </a:p>
          <a:p>
            <a:r>
              <a:rPr lang="en-GB" altLang="en-US" sz="2400" dirty="0"/>
              <a:t>Golden Years Premier Care</a:t>
            </a:r>
          </a:p>
          <a:p>
            <a:r>
              <a:rPr lang="en-GB" altLang="en-US" sz="2400" dirty="0"/>
              <a:t>Woolf and Partners Solicitors</a:t>
            </a:r>
          </a:p>
          <a:p>
            <a:r>
              <a:rPr lang="en-GB" altLang="en-US" sz="2400" dirty="0"/>
              <a:t>Central Point Deliveries</a:t>
            </a:r>
          </a:p>
          <a:p>
            <a:r>
              <a:rPr lang="en-GB" altLang="en-US" sz="2400" dirty="0"/>
              <a:t>Trotter’s Farm Shop</a:t>
            </a:r>
          </a:p>
          <a:p>
            <a:r>
              <a:rPr lang="en-GB" altLang="en-US" sz="2400" dirty="0"/>
              <a:t>Priory Software Solutions</a:t>
            </a:r>
          </a:p>
          <a:p>
            <a:endParaRPr lang="en-GB" dirty="0"/>
          </a:p>
          <a:p>
            <a:endParaRPr lang="en-GB" dirty="0"/>
          </a:p>
        </p:txBody>
      </p:sp>
      <p:pic>
        <p:nvPicPr>
          <p:cNvPr id="4" name="Picture 5" descr="PO">
            <a:extLst>
              <a:ext uri="{FF2B5EF4-FFF2-40B4-BE49-F238E27FC236}">
                <a16:creationId xmlns:a16="http://schemas.microsoft.com/office/drawing/2014/main" id="{C18EA905-DEF1-4062-8C72-6D3E1D008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628775"/>
            <a:ext cx="1266825"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descr="basket2">
            <a:extLst>
              <a:ext uri="{FF2B5EF4-FFF2-40B4-BE49-F238E27FC236}">
                <a16:creationId xmlns:a16="http://schemas.microsoft.com/office/drawing/2014/main" id="{DB09763F-D02C-4284-A3D7-E310C91BD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3284538"/>
            <a:ext cx="1352550"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id="{CDB546C6-952F-4E99-828F-06FB75C68774}"/>
              </a:ext>
            </a:extLst>
          </p:cNvPr>
          <p:cNvPicPr>
            <a:picLocks noChangeAspect="1"/>
          </p:cNvPicPr>
          <p:nvPr/>
        </p:nvPicPr>
        <p:blipFill>
          <a:blip r:embed="rId5"/>
          <a:stretch>
            <a:fillRect/>
          </a:stretch>
        </p:blipFill>
        <p:spPr>
          <a:xfrm>
            <a:off x="7296873" y="4959351"/>
            <a:ext cx="1278802" cy="1278802"/>
          </a:xfrm>
          <a:prstGeom prst="rect">
            <a:avLst/>
          </a:prstGeom>
        </p:spPr>
      </p:pic>
    </p:spTree>
    <p:extLst>
      <p:ext uri="{BB962C8B-B14F-4D97-AF65-F5344CB8AC3E}">
        <p14:creationId xmlns:p14="http://schemas.microsoft.com/office/powerpoint/2010/main" val="4283802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C8955-1E0F-433E-A2A3-52254E0C79BB}"/>
              </a:ext>
            </a:extLst>
          </p:cNvPr>
          <p:cNvSpPr>
            <a:spLocks noGrp="1"/>
          </p:cNvSpPr>
          <p:nvPr>
            <p:ph type="title"/>
          </p:nvPr>
        </p:nvSpPr>
        <p:spPr/>
        <p:txBody>
          <a:bodyPr/>
          <a:lstStyle/>
          <a:p>
            <a:pPr algn="l"/>
            <a:r>
              <a:rPr lang="en-GB" dirty="0"/>
              <a:t>In your pack</a:t>
            </a:r>
          </a:p>
        </p:txBody>
      </p:sp>
      <p:sp>
        <p:nvSpPr>
          <p:cNvPr id="6" name="Content Placeholder 5">
            <a:extLst>
              <a:ext uri="{FF2B5EF4-FFF2-40B4-BE49-F238E27FC236}">
                <a16:creationId xmlns:a16="http://schemas.microsoft.com/office/drawing/2014/main" id="{55364C46-2607-4806-B80E-F3FAF5DD4F1A}"/>
              </a:ext>
            </a:extLst>
          </p:cNvPr>
          <p:cNvSpPr>
            <a:spLocks noGrp="1"/>
          </p:cNvSpPr>
          <p:nvPr>
            <p:ph idx="1"/>
          </p:nvPr>
        </p:nvSpPr>
        <p:spPr>
          <a:xfrm>
            <a:off x="457200" y="1988840"/>
            <a:ext cx="8229600" cy="4137323"/>
          </a:xfrm>
        </p:spPr>
        <p:txBody>
          <a:bodyPr/>
          <a:lstStyle/>
          <a:p>
            <a:pPr algn="ctr"/>
            <a:endParaRPr lang="en-GB" dirty="0"/>
          </a:p>
          <a:p>
            <a:endParaRPr lang="en-GB" dirty="0"/>
          </a:p>
          <a:p>
            <a:endParaRPr lang="en-GB" dirty="0"/>
          </a:p>
        </p:txBody>
      </p:sp>
      <p:sp>
        <p:nvSpPr>
          <p:cNvPr id="2" name="Rectangle 1">
            <a:extLst>
              <a:ext uri="{FF2B5EF4-FFF2-40B4-BE49-F238E27FC236}">
                <a16:creationId xmlns:a16="http://schemas.microsoft.com/office/drawing/2014/main" id="{2015874B-87BA-4BCD-BAEA-D605DF247F33}"/>
              </a:ext>
            </a:extLst>
          </p:cNvPr>
          <p:cNvSpPr/>
          <p:nvPr/>
        </p:nvSpPr>
        <p:spPr>
          <a:xfrm>
            <a:off x="1475656" y="2505671"/>
            <a:ext cx="5382344" cy="3108543"/>
          </a:xfrm>
          <a:prstGeom prst="rect">
            <a:avLst/>
          </a:prstGeom>
        </p:spPr>
        <p:txBody>
          <a:bodyPr wrap="square">
            <a:spAutoFit/>
          </a:bodyPr>
          <a:lstStyle/>
          <a:p>
            <a:pPr>
              <a:buFontTx/>
              <a:buChar char="•"/>
            </a:pPr>
            <a:r>
              <a:rPr lang="en-GB" altLang="en-US" sz="2800" dirty="0"/>
              <a:t> Business Details Sheet</a:t>
            </a:r>
          </a:p>
          <a:p>
            <a:pPr>
              <a:buFontTx/>
              <a:buChar char="•"/>
            </a:pPr>
            <a:r>
              <a:rPr lang="en-GB" altLang="en-US" sz="2800" dirty="0"/>
              <a:t> 5 dice</a:t>
            </a:r>
          </a:p>
          <a:p>
            <a:pPr>
              <a:buFontTx/>
              <a:buChar char="•"/>
            </a:pPr>
            <a:r>
              <a:rPr lang="en-GB" altLang="en-US" sz="2800" dirty="0"/>
              <a:t> Plate (if no table)</a:t>
            </a:r>
          </a:p>
          <a:p>
            <a:pPr>
              <a:buFontTx/>
              <a:buChar char="•"/>
            </a:pPr>
            <a:r>
              <a:rPr lang="en-GB" altLang="en-US" sz="2800" dirty="0"/>
              <a:t> Plastic Cup</a:t>
            </a:r>
          </a:p>
          <a:p>
            <a:pPr>
              <a:buFontTx/>
              <a:buChar char="•"/>
            </a:pPr>
            <a:r>
              <a:rPr lang="en-GB" altLang="en-US" sz="2800" dirty="0"/>
              <a:t> Absence Sheet</a:t>
            </a:r>
          </a:p>
          <a:p>
            <a:pPr>
              <a:buFontTx/>
              <a:buChar char="•"/>
            </a:pPr>
            <a:r>
              <a:rPr lang="en-GB" altLang="en-US" sz="2800" dirty="0"/>
              <a:t> Sickness Probability Rates</a:t>
            </a:r>
          </a:p>
          <a:p>
            <a:pPr>
              <a:buFontTx/>
              <a:buChar char="•"/>
            </a:pPr>
            <a:r>
              <a:rPr lang="en-GB" altLang="en-US" sz="2800" dirty="0"/>
              <a:t> Pen / Pencil</a:t>
            </a:r>
          </a:p>
        </p:txBody>
      </p:sp>
    </p:spTree>
    <p:extLst>
      <p:ext uri="{BB962C8B-B14F-4D97-AF65-F5344CB8AC3E}">
        <p14:creationId xmlns:p14="http://schemas.microsoft.com/office/powerpoint/2010/main" val="2115372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C8955-1E0F-433E-A2A3-52254E0C79BB}"/>
              </a:ext>
            </a:extLst>
          </p:cNvPr>
          <p:cNvSpPr>
            <a:spLocks noGrp="1"/>
          </p:cNvSpPr>
          <p:nvPr>
            <p:ph type="title"/>
          </p:nvPr>
        </p:nvSpPr>
        <p:spPr/>
        <p:txBody>
          <a:bodyPr/>
          <a:lstStyle/>
          <a:p>
            <a:pPr algn="l"/>
            <a:r>
              <a:rPr lang="en-GB" dirty="0"/>
              <a:t>Playing the game</a:t>
            </a:r>
          </a:p>
        </p:txBody>
      </p:sp>
      <p:sp>
        <p:nvSpPr>
          <p:cNvPr id="6" name="Content Placeholder 5">
            <a:extLst>
              <a:ext uri="{FF2B5EF4-FFF2-40B4-BE49-F238E27FC236}">
                <a16:creationId xmlns:a16="http://schemas.microsoft.com/office/drawing/2014/main" id="{55364C46-2607-4806-B80E-F3FAF5DD4F1A}"/>
              </a:ext>
            </a:extLst>
          </p:cNvPr>
          <p:cNvSpPr>
            <a:spLocks noGrp="1"/>
          </p:cNvSpPr>
          <p:nvPr>
            <p:ph idx="1"/>
          </p:nvPr>
        </p:nvSpPr>
        <p:spPr>
          <a:xfrm>
            <a:off x="457200" y="1988840"/>
            <a:ext cx="4834880" cy="4137323"/>
          </a:xfrm>
        </p:spPr>
        <p:txBody>
          <a:bodyPr/>
          <a:lstStyle/>
          <a:p>
            <a:pPr algn="ctr"/>
            <a:endParaRPr lang="en-GB" dirty="0"/>
          </a:p>
          <a:p>
            <a:pPr lvl="0"/>
            <a:r>
              <a:rPr lang="en-GB" altLang="en-US" sz="2800" dirty="0">
                <a:solidFill>
                  <a:srgbClr val="000000"/>
                </a:solidFill>
              </a:rPr>
              <a:t>Getting started</a:t>
            </a:r>
          </a:p>
          <a:p>
            <a:pPr lvl="0"/>
            <a:r>
              <a:rPr lang="en-GB" altLang="en-US" sz="2800" dirty="0">
                <a:solidFill>
                  <a:srgbClr val="000000"/>
                </a:solidFill>
              </a:rPr>
              <a:t>Rolling the dice</a:t>
            </a:r>
          </a:p>
          <a:p>
            <a:pPr lvl="0"/>
            <a:r>
              <a:rPr lang="en-GB" altLang="en-US" sz="2800" dirty="0">
                <a:solidFill>
                  <a:srgbClr val="000000"/>
                </a:solidFill>
              </a:rPr>
              <a:t>Absence sheets</a:t>
            </a:r>
          </a:p>
          <a:p>
            <a:pPr lvl="0"/>
            <a:r>
              <a:rPr lang="en-GB" altLang="en-US" sz="2800" dirty="0">
                <a:solidFill>
                  <a:srgbClr val="000000"/>
                </a:solidFill>
              </a:rPr>
              <a:t>Chance Cards</a:t>
            </a:r>
          </a:p>
          <a:p>
            <a:pPr lvl="0"/>
            <a:r>
              <a:rPr lang="en-GB" altLang="en-US" sz="2800" dirty="0">
                <a:solidFill>
                  <a:srgbClr val="000000"/>
                </a:solidFill>
              </a:rPr>
              <a:t>Discuss the impact</a:t>
            </a:r>
          </a:p>
          <a:p>
            <a:endParaRPr lang="en-GB" dirty="0"/>
          </a:p>
          <a:p>
            <a:endParaRPr lang="en-GB" dirty="0"/>
          </a:p>
        </p:txBody>
      </p:sp>
      <p:pic>
        <p:nvPicPr>
          <p:cNvPr id="3" name="Picture 2">
            <a:extLst>
              <a:ext uri="{FF2B5EF4-FFF2-40B4-BE49-F238E27FC236}">
                <a16:creationId xmlns:a16="http://schemas.microsoft.com/office/drawing/2014/main" id="{B012462D-8347-4116-AA45-B239847D4694}"/>
              </a:ext>
            </a:extLst>
          </p:cNvPr>
          <p:cNvPicPr>
            <a:picLocks noChangeAspect="1"/>
          </p:cNvPicPr>
          <p:nvPr/>
        </p:nvPicPr>
        <p:blipFill>
          <a:blip r:embed="rId3"/>
          <a:stretch>
            <a:fillRect/>
          </a:stretch>
        </p:blipFill>
        <p:spPr>
          <a:xfrm>
            <a:off x="6804248" y="1556792"/>
            <a:ext cx="2164268" cy="1377815"/>
          </a:xfrm>
          <a:prstGeom prst="rect">
            <a:avLst/>
          </a:prstGeom>
        </p:spPr>
      </p:pic>
    </p:spTree>
    <p:extLst>
      <p:ext uri="{BB962C8B-B14F-4D97-AF65-F5344CB8AC3E}">
        <p14:creationId xmlns:p14="http://schemas.microsoft.com/office/powerpoint/2010/main" val="3339107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C8955-1E0F-433E-A2A3-52254E0C79BB}"/>
              </a:ext>
            </a:extLst>
          </p:cNvPr>
          <p:cNvSpPr>
            <a:spLocks noGrp="1"/>
          </p:cNvSpPr>
          <p:nvPr>
            <p:ph type="title"/>
          </p:nvPr>
        </p:nvSpPr>
        <p:spPr/>
        <p:txBody>
          <a:bodyPr/>
          <a:lstStyle/>
          <a:p>
            <a:pPr algn="l"/>
            <a:r>
              <a:rPr lang="en-GB" dirty="0"/>
              <a:t>Probability</a:t>
            </a:r>
          </a:p>
        </p:txBody>
      </p:sp>
      <p:sp>
        <p:nvSpPr>
          <p:cNvPr id="6" name="Content Placeholder 5">
            <a:extLst>
              <a:ext uri="{FF2B5EF4-FFF2-40B4-BE49-F238E27FC236}">
                <a16:creationId xmlns:a16="http://schemas.microsoft.com/office/drawing/2014/main" id="{55364C46-2607-4806-B80E-F3FAF5DD4F1A}"/>
              </a:ext>
            </a:extLst>
          </p:cNvPr>
          <p:cNvSpPr>
            <a:spLocks noGrp="1"/>
          </p:cNvSpPr>
          <p:nvPr>
            <p:ph idx="1"/>
          </p:nvPr>
        </p:nvSpPr>
        <p:spPr>
          <a:xfrm>
            <a:off x="457200" y="1988840"/>
            <a:ext cx="8229600" cy="4137323"/>
          </a:xfrm>
        </p:spPr>
        <p:txBody>
          <a:bodyPr/>
          <a:lstStyle/>
          <a:p>
            <a:pPr algn="ctr"/>
            <a:endParaRPr lang="en-GB" dirty="0"/>
          </a:p>
          <a:p>
            <a:endParaRPr lang="en-GB" dirty="0"/>
          </a:p>
          <a:p>
            <a:endParaRPr lang="en-GB" dirty="0"/>
          </a:p>
        </p:txBody>
      </p:sp>
      <p:pic>
        <p:nvPicPr>
          <p:cNvPr id="2" name="Picture 1">
            <a:extLst>
              <a:ext uri="{FF2B5EF4-FFF2-40B4-BE49-F238E27FC236}">
                <a16:creationId xmlns:a16="http://schemas.microsoft.com/office/drawing/2014/main" id="{A0F9AEFC-C486-4C3D-B4A5-37C1C6185F50}"/>
              </a:ext>
            </a:extLst>
          </p:cNvPr>
          <p:cNvPicPr>
            <a:picLocks noChangeAspect="1"/>
          </p:cNvPicPr>
          <p:nvPr/>
        </p:nvPicPr>
        <p:blipFill>
          <a:blip r:embed="rId3"/>
          <a:stretch>
            <a:fillRect/>
          </a:stretch>
        </p:blipFill>
        <p:spPr>
          <a:xfrm>
            <a:off x="426360" y="1556792"/>
            <a:ext cx="8291279" cy="4680520"/>
          </a:xfrm>
          <a:prstGeom prst="rect">
            <a:avLst/>
          </a:prstGeom>
        </p:spPr>
      </p:pic>
    </p:spTree>
    <p:extLst>
      <p:ext uri="{BB962C8B-B14F-4D97-AF65-F5344CB8AC3E}">
        <p14:creationId xmlns:p14="http://schemas.microsoft.com/office/powerpoint/2010/main" val="2805833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05D37-5942-4919-9506-26E73EFC0F48}"/>
              </a:ext>
            </a:extLst>
          </p:cNvPr>
          <p:cNvSpPr>
            <a:spLocks noGrp="1"/>
          </p:cNvSpPr>
          <p:nvPr>
            <p:ph type="title"/>
          </p:nvPr>
        </p:nvSpPr>
        <p:spPr/>
        <p:txBody>
          <a:bodyPr/>
          <a:lstStyle/>
          <a:p>
            <a:r>
              <a:rPr lang="en-GB" dirty="0"/>
              <a:t>Priory Software</a:t>
            </a:r>
          </a:p>
        </p:txBody>
      </p:sp>
      <p:pic>
        <p:nvPicPr>
          <p:cNvPr id="4" name="Content Placeholder 3">
            <a:extLst>
              <a:ext uri="{FF2B5EF4-FFF2-40B4-BE49-F238E27FC236}">
                <a16:creationId xmlns:a16="http://schemas.microsoft.com/office/drawing/2014/main" id="{71CEAAF0-26FF-4E40-B03C-D733663B8F69}"/>
              </a:ext>
            </a:extLst>
          </p:cNvPr>
          <p:cNvPicPr>
            <a:picLocks noGrp="1" noChangeAspect="1"/>
          </p:cNvPicPr>
          <p:nvPr>
            <p:ph idx="1"/>
          </p:nvPr>
        </p:nvPicPr>
        <p:blipFill>
          <a:blip r:embed="rId3"/>
          <a:stretch>
            <a:fillRect/>
          </a:stretch>
        </p:blipFill>
        <p:spPr>
          <a:xfrm>
            <a:off x="921352" y="1600200"/>
            <a:ext cx="7301296" cy="4525963"/>
          </a:xfrm>
          <a:prstGeom prst="rect">
            <a:avLst/>
          </a:prstGeom>
        </p:spPr>
      </p:pic>
    </p:spTree>
    <p:extLst>
      <p:ext uri="{BB962C8B-B14F-4D97-AF65-F5344CB8AC3E}">
        <p14:creationId xmlns:p14="http://schemas.microsoft.com/office/powerpoint/2010/main" val="485864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C8955-1E0F-433E-A2A3-52254E0C79BB}"/>
              </a:ext>
            </a:extLst>
          </p:cNvPr>
          <p:cNvSpPr>
            <a:spLocks noGrp="1"/>
          </p:cNvSpPr>
          <p:nvPr>
            <p:ph type="title"/>
          </p:nvPr>
        </p:nvSpPr>
        <p:spPr/>
        <p:txBody>
          <a:bodyPr/>
          <a:lstStyle/>
          <a:p>
            <a:pPr algn="l"/>
            <a:r>
              <a:rPr lang="en-GB" dirty="0"/>
              <a:t>Priory Software</a:t>
            </a:r>
          </a:p>
        </p:txBody>
      </p:sp>
      <p:sp>
        <p:nvSpPr>
          <p:cNvPr id="6" name="Content Placeholder 5">
            <a:extLst>
              <a:ext uri="{FF2B5EF4-FFF2-40B4-BE49-F238E27FC236}">
                <a16:creationId xmlns:a16="http://schemas.microsoft.com/office/drawing/2014/main" id="{55364C46-2607-4806-B80E-F3FAF5DD4F1A}"/>
              </a:ext>
            </a:extLst>
          </p:cNvPr>
          <p:cNvSpPr>
            <a:spLocks noGrp="1"/>
          </p:cNvSpPr>
          <p:nvPr>
            <p:ph idx="1"/>
          </p:nvPr>
        </p:nvSpPr>
        <p:spPr>
          <a:xfrm>
            <a:off x="457200" y="1988840"/>
            <a:ext cx="8229600" cy="4137323"/>
          </a:xfrm>
        </p:spPr>
        <p:txBody>
          <a:bodyPr/>
          <a:lstStyle/>
          <a:p>
            <a:pPr algn="ctr"/>
            <a:endParaRPr lang="en-GB" dirty="0"/>
          </a:p>
          <a:p>
            <a:endParaRPr lang="en-GB" dirty="0"/>
          </a:p>
          <a:p>
            <a:endParaRPr lang="en-GB" dirty="0"/>
          </a:p>
        </p:txBody>
      </p:sp>
      <p:graphicFrame>
        <p:nvGraphicFramePr>
          <p:cNvPr id="2" name="Table 1">
            <a:extLst>
              <a:ext uri="{FF2B5EF4-FFF2-40B4-BE49-F238E27FC236}">
                <a16:creationId xmlns:a16="http://schemas.microsoft.com/office/drawing/2014/main" id="{430F0817-833B-43B4-AF3F-D235BFEB0D4D}"/>
              </a:ext>
            </a:extLst>
          </p:cNvPr>
          <p:cNvGraphicFramePr>
            <a:graphicFrameLocks noGrp="1"/>
          </p:cNvGraphicFramePr>
          <p:nvPr/>
        </p:nvGraphicFramePr>
        <p:xfrm>
          <a:off x="457200" y="1902075"/>
          <a:ext cx="8229600" cy="3922212"/>
        </p:xfrm>
        <a:graphic>
          <a:graphicData uri="http://schemas.openxmlformats.org/drawingml/2006/table">
            <a:tbl>
              <a:tblPr/>
              <a:tblGrid>
                <a:gridCol w="817529">
                  <a:extLst>
                    <a:ext uri="{9D8B030D-6E8A-4147-A177-3AD203B41FA5}">
                      <a16:colId xmlns:a16="http://schemas.microsoft.com/office/drawing/2014/main" val="2556184493"/>
                    </a:ext>
                  </a:extLst>
                </a:gridCol>
                <a:gridCol w="539112">
                  <a:extLst>
                    <a:ext uri="{9D8B030D-6E8A-4147-A177-3AD203B41FA5}">
                      <a16:colId xmlns:a16="http://schemas.microsoft.com/office/drawing/2014/main" val="1683009923"/>
                    </a:ext>
                  </a:extLst>
                </a:gridCol>
                <a:gridCol w="436206">
                  <a:extLst>
                    <a:ext uri="{9D8B030D-6E8A-4147-A177-3AD203B41FA5}">
                      <a16:colId xmlns:a16="http://schemas.microsoft.com/office/drawing/2014/main" val="2868040843"/>
                    </a:ext>
                  </a:extLst>
                </a:gridCol>
                <a:gridCol w="466506">
                  <a:extLst>
                    <a:ext uri="{9D8B030D-6E8A-4147-A177-3AD203B41FA5}">
                      <a16:colId xmlns:a16="http://schemas.microsoft.com/office/drawing/2014/main" val="2458806774"/>
                    </a:ext>
                  </a:extLst>
                </a:gridCol>
                <a:gridCol w="628297">
                  <a:extLst>
                    <a:ext uri="{9D8B030D-6E8A-4147-A177-3AD203B41FA5}">
                      <a16:colId xmlns:a16="http://schemas.microsoft.com/office/drawing/2014/main" val="2255922287"/>
                    </a:ext>
                  </a:extLst>
                </a:gridCol>
                <a:gridCol w="689468">
                  <a:extLst>
                    <a:ext uri="{9D8B030D-6E8A-4147-A177-3AD203B41FA5}">
                      <a16:colId xmlns:a16="http://schemas.microsoft.com/office/drawing/2014/main" val="1512377923"/>
                    </a:ext>
                  </a:extLst>
                </a:gridCol>
                <a:gridCol w="550546">
                  <a:extLst>
                    <a:ext uri="{9D8B030D-6E8A-4147-A177-3AD203B41FA5}">
                      <a16:colId xmlns:a16="http://schemas.microsoft.com/office/drawing/2014/main" val="1809587773"/>
                    </a:ext>
                  </a:extLst>
                </a:gridCol>
                <a:gridCol w="604285">
                  <a:extLst>
                    <a:ext uri="{9D8B030D-6E8A-4147-A177-3AD203B41FA5}">
                      <a16:colId xmlns:a16="http://schemas.microsoft.com/office/drawing/2014/main" val="2224793050"/>
                    </a:ext>
                  </a:extLst>
                </a:gridCol>
                <a:gridCol w="611146">
                  <a:extLst>
                    <a:ext uri="{9D8B030D-6E8A-4147-A177-3AD203B41FA5}">
                      <a16:colId xmlns:a16="http://schemas.microsoft.com/office/drawing/2014/main" val="1961256657"/>
                    </a:ext>
                  </a:extLst>
                </a:gridCol>
                <a:gridCol w="604285">
                  <a:extLst>
                    <a:ext uri="{9D8B030D-6E8A-4147-A177-3AD203B41FA5}">
                      <a16:colId xmlns:a16="http://schemas.microsoft.com/office/drawing/2014/main" val="2031672448"/>
                    </a:ext>
                  </a:extLst>
                </a:gridCol>
                <a:gridCol w="482514">
                  <a:extLst>
                    <a:ext uri="{9D8B030D-6E8A-4147-A177-3AD203B41FA5}">
                      <a16:colId xmlns:a16="http://schemas.microsoft.com/office/drawing/2014/main" val="1926432819"/>
                    </a:ext>
                  </a:extLst>
                </a:gridCol>
                <a:gridCol w="591708">
                  <a:extLst>
                    <a:ext uri="{9D8B030D-6E8A-4147-A177-3AD203B41FA5}">
                      <a16:colId xmlns:a16="http://schemas.microsoft.com/office/drawing/2014/main" val="1829610374"/>
                    </a:ext>
                  </a:extLst>
                </a:gridCol>
                <a:gridCol w="642017">
                  <a:extLst>
                    <a:ext uri="{9D8B030D-6E8A-4147-A177-3AD203B41FA5}">
                      <a16:colId xmlns:a16="http://schemas.microsoft.com/office/drawing/2014/main" val="2600870724"/>
                    </a:ext>
                  </a:extLst>
                </a:gridCol>
                <a:gridCol w="565981">
                  <a:extLst>
                    <a:ext uri="{9D8B030D-6E8A-4147-A177-3AD203B41FA5}">
                      <a16:colId xmlns:a16="http://schemas.microsoft.com/office/drawing/2014/main" val="1608588141"/>
                    </a:ext>
                  </a:extLst>
                </a:gridCol>
              </a:tblGrid>
              <a:tr h="329298">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Name of Employee:</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Nicola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Julia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Keith</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Kylie</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Sandra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Carol</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George</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Ruan</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William</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Harry</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Lorna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Kathryn</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Total absent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709147"/>
                  </a:ext>
                </a:extLst>
              </a:tr>
              <a:tr h="370461">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Position</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GB" sz="900" b="1">
                          <a:effectLst/>
                          <a:latin typeface="Arial" panose="020B0604020202020204" pitchFamily="34" charset="0"/>
                          <a:ea typeface="Times" panose="02020603050405020304" pitchFamily="18" charset="0"/>
                          <a:cs typeface="Times New Roman" panose="02020603050405020304" pitchFamily="18" charset="0"/>
                        </a:rPr>
                        <a:t>Partners</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Recep/PA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Accountant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Software 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System</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Install</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System</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Maint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Helpline Advisor</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System Maint</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Specialist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Website</a:t>
                      </a:r>
                      <a:endParaRPr lang="en-GB" sz="110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designer</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735178"/>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3228316"/>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2</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749950"/>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Times" panose="02020603050405020304" pitchFamily="18" charset="0"/>
                          <a:ea typeface="Times" panose="02020603050405020304" pitchFamily="18" charset="0"/>
                          <a:cs typeface="Arial" panose="020B0604020202020204" pitchFamily="34" charset="0"/>
                          <a:sym typeface="Symbol" panose="05050102010706020507" pitchFamily="18" charset="2"/>
                        </a:rPr>
                        <a:t></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5232964"/>
                  </a:ext>
                </a:extLst>
              </a:tr>
              <a:tr h="164649">
                <a:tc>
                  <a:txBody>
                    <a:bodyPr/>
                    <a:lstStyle/>
                    <a:p>
                      <a:pPr>
                        <a:spcAft>
                          <a:spcPts val="0"/>
                        </a:spcAft>
                      </a:pPr>
                      <a:r>
                        <a:rPr lang="en-GB" sz="1100" b="1" i="1">
                          <a:effectLst/>
                          <a:latin typeface="Arial" panose="020B0604020202020204" pitchFamily="34" charset="0"/>
                          <a:ea typeface="Times" panose="02020603050405020304" pitchFamily="18" charset="0"/>
                          <a:cs typeface="Times New Roman" panose="02020603050405020304" pitchFamily="18" charset="0"/>
                        </a:rPr>
                        <a:t>Inject 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n/a</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545996"/>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4</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7498750"/>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5</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X</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910956"/>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6</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7881006"/>
                  </a:ext>
                </a:extLst>
              </a:tr>
              <a:tr h="164649">
                <a:tc>
                  <a:txBody>
                    <a:bodyPr/>
                    <a:lstStyle/>
                    <a:p>
                      <a:pPr>
                        <a:spcAft>
                          <a:spcPts val="0"/>
                        </a:spcAft>
                      </a:pPr>
                      <a:r>
                        <a:rPr lang="en-GB" sz="1100" b="1" i="1">
                          <a:effectLst/>
                          <a:latin typeface="Arial" panose="020B0604020202020204" pitchFamily="34" charset="0"/>
                          <a:ea typeface="Times" panose="02020603050405020304" pitchFamily="18" charset="0"/>
                          <a:cs typeface="Times New Roman" panose="02020603050405020304" pitchFamily="18" charset="0"/>
                        </a:rPr>
                        <a:t>Inject 2</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887486"/>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7</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0961874"/>
                  </a:ext>
                </a:extLst>
              </a:tr>
              <a:tr h="198951">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8</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05797"/>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9</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712960"/>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10</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614991"/>
                  </a:ext>
                </a:extLst>
              </a:tr>
              <a:tr h="164649">
                <a:tc>
                  <a:txBody>
                    <a:bodyPr/>
                    <a:lstStyle/>
                    <a:p>
                      <a:pPr>
                        <a:spcAft>
                          <a:spcPts val="0"/>
                        </a:spcAft>
                      </a:pPr>
                      <a:r>
                        <a:rPr lang="en-GB" sz="1100" b="1" i="1">
                          <a:effectLst/>
                          <a:latin typeface="Arial" panose="020B0604020202020204" pitchFamily="34" charset="0"/>
                          <a:ea typeface="Times" panose="02020603050405020304" pitchFamily="18" charset="0"/>
                          <a:cs typeface="Times New Roman" panose="02020603050405020304" pitchFamily="18" charset="0"/>
                        </a:rPr>
                        <a:t>Inject 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081165"/>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11</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1223073"/>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12</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8313796"/>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13</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5978007"/>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14</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 </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283143"/>
                  </a:ext>
                </a:extLst>
              </a:tr>
              <a:tr h="164649">
                <a:tc>
                  <a:txBody>
                    <a:bodyPr/>
                    <a:lstStyle/>
                    <a:p>
                      <a:pPr>
                        <a:spcAft>
                          <a:spcPts val="0"/>
                        </a:spcAft>
                      </a:pPr>
                      <a:r>
                        <a:rPr lang="en-GB" sz="1100" b="1">
                          <a:effectLst/>
                          <a:latin typeface="Arial" panose="020B0604020202020204" pitchFamily="34" charset="0"/>
                          <a:ea typeface="Times" panose="02020603050405020304" pitchFamily="18" charset="0"/>
                          <a:cs typeface="Times New Roman" panose="02020603050405020304" pitchFamily="18" charset="0"/>
                        </a:rPr>
                        <a:t>Week 15</a:t>
                      </a:r>
                      <a:endParaRPr lang="en-GB" sz="110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Times" panose="02020603050405020304" pitchFamily="18" charset="0"/>
                          <a:ea typeface="Times" panose="02020603050405020304" pitchFamily="18" charset="0"/>
                          <a:cs typeface="Times New Roman" panose="02020603050405020304" pitchFamily="18" charset="0"/>
                        </a:rPr>
                        <a:t> </a:t>
                      </a: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dirty="0">
                          <a:effectLst/>
                          <a:latin typeface="Arial" panose="020B0604020202020204" pitchFamily="34" charset="0"/>
                          <a:ea typeface="Times" panose="02020603050405020304" pitchFamily="18" charset="0"/>
                          <a:cs typeface="Times New Roman" panose="02020603050405020304" pitchFamily="18" charset="0"/>
                        </a:rPr>
                        <a:t> </a:t>
                      </a:r>
                      <a:endParaRPr lang="en-GB" sz="1100" dirty="0">
                        <a:effectLst/>
                        <a:latin typeface="Times" panose="02020603050405020304" pitchFamily="18" charset="0"/>
                        <a:ea typeface="Times" panose="02020603050405020304" pitchFamily="18" charset="0"/>
                        <a:cs typeface="Times New Roman" panose="02020603050405020304" pitchFamily="18" charset="0"/>
                      </a:endParaRPr>
                    </a:p>
                  </a:txBody>
                  <a:tcPr marL="61743" marR="61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272434"/>
                  </a:ext>
                </a:extLst>
              </a:tr>
            </a:tbl>
          </a:graphicData>
        </a:graphic>
      </p:graphicFrame>
    </p:spTree>
    <p:extLst>
      <p:ext uri="{BB962C8B-B14F-4D97-AF65-F5344CB8AC3E}">
        <p14:creationId xmlns:p14="http://schemas.microsoft.com/office/powerpoint/2010/main" val="1425679292"/>
      </p:ext>
    </p:extLst>
  </p:cSld>
  <p:clrMapOvr>
    <a:masterClrMapping/>
  </p:clrMapOvr>
</p:sld>
</file>

<file path=ppt/theme/theme1.xml><?xml version="1.0" encoding="utf-8"?>
<a:theme xmlns:a="http://schemas.openxmlformats.org/drawingml/2006/main" name="corporatepowerpointtemplate">
  <a:themeElements>
    <a:clrScheme name="corporate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rporatepowerpoint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orporate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oratepowerpoin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oratepowerpoin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oratepowerpoin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oratepowerpoin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oratepowerpoin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oratepowerpoin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oratepowerpoin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oratepowerpoin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oratepowerpoin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oratepowerpoin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oratepowerpoin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ublic Document" ma:contentTypeID="0x0101004275BB42FFA51140B08CD3739BF7BAB40200D52BB1120D2C534EA7D75A0768C22A8000AD02C33BB81BC542A8F4EDB125365779" ma:contentTypeVersion="6" ma:contentTypeDescription="" ma:contentTypeScope="" ma:versionID="70cb534a0686aa6067805f4ad2788872">
  <xsd:schema xmlns:xsd="http://www.w3.org/2001/XMLSchema" xmlns:xs="http://www.w3.org/2001/XMLSchema" xmlns:p="http://schemas.microsoft.com/office/2006/metadata/properties" xmlns:ns2="dd989013-3695-4458-8df5-613b197d9ac2" xmlns:ns3="0d3d739c-854c-4823-87dd-278b46439e36" xmlns:ns4="66e47a6b-11e3-4b6d-b791-2cad71e41004" targetNamespace="http://schemas.microsoft.com/office/2006/metadata/properties" ma:root="true" ma:fieldsID="39c19df35cf52636d17c42c52422bb96" ns2:_="" ns3:_="" ns4:_="">
    <xsd:import namespace="dd989013-3695-4458-8df5-613b197d9ac2"/>
    <xsd:import namespace="0d3d739c-854c-4823-87dd-278b46439e36"/>
    <xsd:import namespace="66e47a6b-11e3-4b6d-b791-2cad71e41004"/>
    <xsd:element name="properties">
      <xsd:complexType>
        <xsd:sequence>
          <xsd:element name="documentManagement">
            <xsd:complexType>
              <xsd:all>
                <xsd:element ref="ns2:DocumentFullDescription" minOccurs="0"/>
                <xsd:element ref="ns2:SourceOrganisation" minOccurs="0"/>
                <xsd:element ref="ns2:SourceOrganisationType" minOccurs="0"/>
                <xsd:element ref="ns2:CoverageStartDay" minOccurs="0"/>
                <xsd:element ref="ns2:CoverageStartMonth" minOccurs="0"/>
                <xsd:element ref="ns2:CoverageStartYear" minOccurs="0"/>
                <xsd:element ref="ns2:CoverageEndDay" minOccurs="0"/>
                <xsd:element ref="ns2:CoverageEndMonth" minOccurs="0"/>
                <xsd:element ref="ns2:CoverageEndYear" minOccurs="0"/>
                <xsd:element ref="ns2:a12c4fbea80b408499c3ce7752de385f" minOccurs="0"/>
                <xsd:element ref="ns2:TaxCatchAll" minOccurs="0"/>
                <xsd:element ref="ns2:TaxCatchAllLabel" minOccurs="0"/>
                <xsd:element ref="ns2:h2642852b8ce415eb942dab5510b6844" minOccurs="0"/>
                <xsd:element ref="ns2:TaxKeywordTaxHTField" minOccurs="0"/>
                <xsd:element ref="ns2:ke9a5378624e46c38d4b7a1bdebb7902" minOccurs="0"/>
                <xsd:element ref="ns2:RetentionYears"/>
                <xsd:element ref="ns2:RetentionAction" minOccurs="0"/>
                <xsd:element ref="ns3:ContentOwner" minOccurs="0"/>
                <xsd:element ref="ns3:TargetSiteUrl" minOccurs="0"/>
                <xsd:element ref="ns2:VenueName"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989013-3695-4458-8df5-613b197d9ac2" elementFormDefault="qualified">
    <xsd:import namespace="http://schemas.microsoft.com/office/2006/documentManagement/types"/>
    <xsd:import namespace="http://schemas.microsoft.com/office/infopath/2007/PartnerControls"/>
    <xsd:element name="DocumentFullDescription" ma:index="2" nillable="true" ma:displayName="Document Full Description" ma:internalName="DocumentFullDescription" ma:readOnly="false">
      <xsd:simpleType>
        <xsd:restriction base="dms:Note">
          <xsd:maxLength value="255"/>
        </xsd:restriction>
      </xsd:simpleType>
    </xsd:element>
    <xsd:element name="SourceOrganisation" ma:index="7" nillable="true" ma:displayName="Source Organisation" ma:internalName="SourceOrganisation" ma:readOnly="false">
      <xsd:simpleType>
        <xsd:restriction base="dms:Text"/>
      </xsd:simpleType>
    </xsd:element>
    <xsd:element name="SourceOrganisationType" ma:index="8" nillable="true" ma:displayName="Source Organisation Type" ma:format="Dropdown" ma:internalName="SourceOrganisationType">
      <xsd:simpleType>
        <xsd:restriction base="dms:Choice">
          <xsd:enumeration value="Academic"/>
          <xsd:enumeration value="Charity"/>
          <xsd:enumeration value="Commercial"/>
          <xsd:enumeration value="Educational"/>
          <xsd:enumeration value="Joint venture"/>
          <xsd:enumeration value="Local authority"/>
          <xsd:enumeration value="Social enterprise"/>
          <xsd:enumeration value="Voluntary"/>
        </xsd:restriction>
      </xsd:simpleType>
    </xsd:element>
    <xsd:element name="CoverageStartDay" ma:index="9" nillable="true" ma:displayName="Coverage Start Day" ma:default="Unknown" ma:internalName="CoverageStartDay">
      <xsd:simpleType>
        <xsd:restriction base="dms:Choice">
          <xsd:enumeration value="Unknown"/>
          <xsd:enumeration value="1st"/>
          <xsd:enumeration value="2nd"/>
          <xsd:enumeration value="3rd"/>
          <xsd:enumeration value="4th"/>
          <xsd:enumeration value="5th"/>
          <xsd:enumeration value="6th"/>
          <xsd:enumeration value="7th"/>
          <xsd:enumeration value="8th"/>
          <xsd:enumeration value="9th"/>
          <xsd:enumeration value="10th"/>
          <xsd:enumeration value="11th"/>
          <xsd:enumeration value="12th"/>
          <xsd:enumeration value="13th"/>
          <xsd:enumeration value="14th"/>
          <xsd:enumeration value="15th"/>
          <xsd:enumeration value="16th"/>
          <xsd:enumeration value="17th"/>
          <xsd:enumeration value="18th"/>
          <xsd:enumeration value="19th"/>
          <xsd:enumeration value="20th"/>
          <xsd:enumeration value="21st"/>
          <xsd:enumeration value="22nd"/>
          <xsd:enumeration value="23rd"/>
          <xsd:enumeration value="24th"/>
          <xsd:enumeration value="25th"/>
          <xsd:enumeration value="26th"/>
          <xsd:enumeration value="27th"/>
          <xsd:enumeration value="28th"/>
          <xsd:enumeration value="29th"/>
          <xsd:enumeration value="30th"/>
          <xsd:enumeration value="31st"/>
        </xsd:restriction>
      </xsd:simpleType>
    </xsd:element>
    <xsd:element name="CoverageStartMonth" ma:index="10" nillable="true" ma:displayName="Coverage Start Month" ma:default="Unknown" ma:internalName="CoverageStartMonth">
      <xsd:simpleType>
        <xsd:restriction base="dms:Choice">
          <xsd:enumeration value="Unknown"/>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restriction>
      </xsd:simpleType>
    </xsd:element>
    <xsd:element name="CoverageStartYear" ma:index="11" nillable="true" ma:displayName="Coverage Start Year" ma:default="Unknown" ma:internalName="CoverageStartYear">
      <xsd:simpleType>
        <xsd:restriction base="dms:Choice">
          <xsd:enumeration value="Unknown"/>
          <xsd:enumeration value="2025"/>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restriction>
      </xsd:simpleType>
    </xsd:element>
    <xsd:element name="CoverageEndDay" ma:index="12" nillable="true" ma:displayName="Coverage End Day" ma:default="Unknown" ma:internalName="CoverageEndDay">
      <xsd:simpleType>
        <xsd:restriction base="dms:Choice">
          <xsd:enumeration value="Unknown"/>
          <xsd:enumeration value="1st"/>
          <xsd:enumeration value="2nd"/>
          <xsd:enumeration value="3rd"/>
          <xsd:enumeration value="4th"/>
          <xsd:enumeration value="5th"/>
          <xsd:enumeration value="6th"/>
          <xsd:enumeration value="7th"/>
          <xsd:enumeration value="8th"/>
          <xsd:enumeration value="9th"/>
          <xsd:enumeration value="10th"/>
          <xsd:enumeration value="11th"/>
          <xsd:enumeration value="12th"/>
          <xsd:enumeration value="13th"/>
          <xsd:enumeration value="14th"/>
          <xsd:enumeration value="15th"/>
          <xsd:enumeration value="16th"/>
          <xsd:enumeration value="17th"/>
          <xsd:enumeration value="18th"/>
          <xsd:enumeration value="19th"/>
          <xsd:enumeration value="20th"/>
          <xsd:enumeration value="21st"/>
          <xsd:enumeration value="22nd"/>
          <xsd:enumeration value="23rd"/>
          <xsd:enumeration value="24th"/>
          <xsd:enumeration value="25th"/>
          <xsd:enumeration value="26th"/>
          <xsd:enumeration value="27th"/>
          <xsd:enumeration value="28th"/>
          <xsd:enumeration value="29th"/>
          <xsd:enumeration value="30th"/>
          <xsd:enumeration value="31st"/>
        </xsd:restriction>
      </xsd:simpleType>
    </xsd:element>
    <xsd:element name="CoverageEndMonth" ma:index="13" nillable="true" ma:displayName="Coverage End Month" ma:default="Unknown" ma:internalName="CoverageEndMonth">
      <xsd:simpleType>
        <xsd:restriction base="dms:Choice">
          <xsd:enumeration value="Unknown"/>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restriction>
      </xsd:simpleType>
    </xsd:element>
    <xsd:element name="CoverageEndYear" ma:index="14" nillable="true" ma:displayName="Coverage End Year" ma:default="Unknown" ma:internalName="CoverageEndYear">
      <xsd:simpleType>
        <xsd:restriction base="dms:Choice">
          <xsd:enumeration value="Unknown"/>
          <xsd:enumeration value="2025"/>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restriction>
      </xsd:simpleType>
    </xsd:element>
    <xsd:element name="a12c4fbea80b408499c3ce7752de385f" ma:index="18" ma:taxonomy="true" ma:internalName="a12c4fbea80b408499c3ce7752de385f" ma:taxonomyFieldName="Devon_x0020_Keywords" ma:displayName="Subject Category" ma:readOnly="false" ma:default="" ma:fieldId="{a12c4fbe-a80b-4084-99c3-ce7752de385f}" ma:taxonomyMulti="true" ma:sspId="de2b82dc-5d1b-42e3-84a1-9392513e78fc" ma:termSetId="68b1c3be-abcc-42e4-ad04-bdd42bb62c8b" ma:anchorId="00000000-0000-0000-0000-000000000000" ma:open="false" ma:isKeyword="false">
      <xsd:complexType>
        <xsd:sequence>
          <xsd:element ref="pc:Terms" minOccurs="0" maxOccurs="1"/>
        </xsd:sequence>
      </xsd:complexType>
    </xsd:element>
    <xsd:element name="TaxCatchAll" ma:index="19" nillable="true" ma:displayName="Taxonomy Catch All Column" ma:description="" ma:hidden="true" ma:list="{54f15968-1e26-4f5a-a0ba-f97db1e1f5f5}" ma:internalName="TaxCatchAll" ma:showField="CatchAllData" ma:web="0d3d739c-854c-4823-87dd-278b46439e36">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description="" ma:hidden="true" ma:list="{54f15968-1e26-4f5a-a0ba-f97db1e1f5f5}" ma:internalName="TaxCatchAllLabel" ma:readOnly="true" ma:showField="CatchAllDataLabel" ma:web="0d3d739c-854c-4823-87dd-278b46439e36">
      <xsd:complexType>
        <xsd:complexContent>
          <xsd:extension base="dms:MultiChoiceLookup">
            <xsd:sequence>
              <xsd:element name="Value" type="dms:Lookup" maxOccurs="unbounded" minOccurs="0" nillable="true"/>
            </xsd:sequence>
          </xsd:extension>
        </xsd:complexContent>
      </xsd:complexType>
    </xsd:element>
    <xsd:element name="h2642852b8ce415eb942dab5510b6844" ma:index="22" nillable="true" ma:taxonomy="true" ma:internalName="h2642852b8ce415eb942dab5510b6844" ma:taxonomyFieldName="Spatial_x0020_Coverage" ma:displayName="Spatial Coverage" ma:default="" ma:fieldId="{12642852-b8ce-415e-b942-dab5510b6844}" ma:taxonomyMulti="true" ma:sspId="de2b82dc-5d1b-42e3-84a1-9392513e78fc" ma:termSetId="eb20e106-45af-441a-90c7-a1bc437852e3" ma:anchorId="00000000-0000-0000-0000-000000000000" ma:open="false" ma:isKeyword="false">
      <xsd:complexType>
        <xsd:sequence>
          <xsd:element ref="pc:Terms" minOccurs="0" maxOccurs="1"/>
        </xsd:sequence>
      </xsd:complexType>
    </xsd:element>
    <xsd:element name="TaxKeywordTaxHTField" ma:index="23" nillable="true" ma:taxonomy="true" ma:internalName="TaxKeywordTaxHTField" ma:taxonomyFieldName="TaxKeyword" ma:displayName="Enterprise Keywords" ma:fieldId="{23f27201-bee3-471e-b2e7-b64fd8b7ca38}" ma:taxonomyMulti="true" ma:sspId="de2b82dc-5d1b-42e3-84a1-9392513e78fc" ma:termSetId="00000000-0000-0000-0000-000000000000" ma:anchorId="00000000-0000-0000-0000-000000000000" ma:open="true" ma:isKeyword="true">
      <xsd:complexType>
        <xsd:sequence>
          <xsd:element ref="pc:Terms" minOccurs="0" maxOccurs="1"/>
        </xsd:sequence>
      </xsd:complexType>
    </xsd:element>
    <xsd:element name="ke9a5378624e46c38d4b7a1bdebb7902" ma:index="25" nillable="true" ma:taxonomy="true" ma:internalName="ke9a5378624e46c38d4b7a1bdebb7902" ma:taxonomyFieldName="Office_x0020_Location" ma:displayName="Buildings and locations" ma:default="" ma:fieldId="{4e9a5378-624e-46c3-8d4b-7a1bdebb7902}" ma:taxonomyMulti="true" ma:sspId="de2b82dc-5d1b-42e3-84a1-9392513e78fc" ma:termSetId="9e4fe10a-02c1-440f-a4e3-27ae08a81fad" ma:anchorId="00000000-0000-0000-0000-000000000000" ma:open="false" ma:isKeyword="false">
      <xsd:complexType>
        <xsd:sequence>
          <xsd:element ref="pc:Terms" minOccurs="0" maxOccurs="1"/>
        </xsd:sequence>
      </xsd:complexType>
    </xsd:element>
    <xsd:element name="RetentionYears" ma:index="27" ma:displayName="Retention Years" ma:default="2" ma:internalName="RetentionYears"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2"/>
          <xsd:enumeration value="15"/>
          <xsd:enumeration value="18"/>
          <xsd:enumeration value="19"/>
          <xsd:enumeration value="20"/>
          <xsd:enumeration value="25"/>
          <xsd:enumeration value="30"/>
          <xsd:enumeration value="40"/>
          <xsd:enumeration value="50"/>
          <xsd:enumeration value="75"/>
          <xsd:enumeration value="100"/>
        </xsd:restriction>
      </xsd:simpleType>
    </xsd:element>
    <xsd:element name="RetentionAction" ma:index="28" nillable="true" ma:displayName="Retention Action" ma:description="Action taken when retention period expires" ma:format="Dropdown" ma:hidden="true" ma:internalName="RetentionAction" ma:readOnly="false">
      <xsd:simpleType>
        <xsd:restriction base="dms:Choice">
          <xsd:enumeration value="Ask me later"/>
          <xsd:enumeration value="Delete (recycle bin)"/>
          <xsd:enumeration value="Record in SharePoint"/>
          <xsd:enumeration value="Move to Records Manager"/>
        </xsd:restriction>
      </xsd:simpleType>
    </xsd:element>
    <xsd:element name="VenueName" ma:index="31" nillable="true" ma:displayName="Venue Name" ma:internalName="VenueName"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3d739c-854c-4823-87dd-278b46439e36" elementFormDefault="qualified">
    <xsd:import namespace="http://schemas.microsoft.com/office/2006/documentManagement/types"/>
    <xsd:import namespace="http://schemas.microsoft.com/office/infopath/2007/PartnerControls"/>
    <xsd:element name="ContentOwner" ma:index="29" nillable="true" ma:displayName="Content Owner" ma:list="UserInfo" ma:SharePointGroup="0" ma:internalName="Conten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rgetSiteUrl" ma:index="30" nillable="true" ma:displayName="Target Site Url" ma:internalName="TargetSiteUrl">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e47a6b-11e3-4b6d-b791-2cad71e41004" elementFormDefault="qualified">
    <xsd:import namespace="http://schemas.microsoft.com/office/2006/documentManagement/types"/>
    <xsd:import namespace="http://schemas.microsoft.com/office/infopath/2007/PartnerControls"/>
    <xsd:element name="MediaServiceMetadata" ma:index="32" nillable="true" ma:displayName="MediaServiceMetadata" ma:description="" ma:hidden="true" ma:internalName="MediaServiceMetadata" ma:readOnly="true">
      <xsd:simpleType>
        <xsd:restriction base="dms:Note"/>
      </xsd:simpleType>
    </xsd:element>
    <xsd:element name="MediaServiceFastMetadata" ma:index="3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de2b82dc-5d1b-42e3-84a1-9392513e78fc" ContentTypeId="0x0101004275BB42FFA51140B08CD3739BF7BAB402" PreviousValue="false"/>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F1F4E0-B2EC-430A-BFB1-FB68A67A2A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989013-3695-4458-8df5-613b197d9ac2"/>
    <ds:schemaRef ds:uri="0d3d739c-854c-4823-87dd-278b46439e36"/>
    <ds:schemaRef ds:uri="66e47a6b-11e3-4b6d-b791-2cad71e410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2DC44F-D495-4641-B358-9A0D11DA9760}">
  <ds:schemaRefs>
    <ds:schemaRef ds:uri="Microsoft.SharePoint.Taxonomy.ContentTypeSync"/>
  </ds:schemaRefs>
</ds:datastoreItem>
</file>

<file path=customXml/itemProps3.xml><?xml version="1.0" encoding="utf-8"?>
<ds:datastoreItem xmlns:ds="http://schemas.openxmlformats.org/officeDocument/2006/customXml" ds:itemID="{92752786-F3F8-46C8-AAB4-E8B86AB504CB}">
  <ds:schemaRefs>
    <ds:schemaRef ds:uri="http://schemas.microsoft.com/office/2006/metadata/longProperties"/>
  </ds:schemaRefs>
</ds:datastoreItem>
</file>

<file path=customXml/itemProps4.xml><?xml version="1.0" encoding="utf-8"?>
<ds:datastoreItem xmlns:ds="http://schemas.openxmlformats.org/officeDocument/2006/customXml" ds:itemID="{98A916A8-E2D1-4733-956D-69CB14BC20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corporatepowerpointtemplate</Template>
  <TotalTime>1045</TotalTime>
  <Words>2830</Words>
  <Application>Microsoft Office PowerPoint</Application>
  <PresentationFormat>On-screen Show (4:3)</PresentationFormat>
  <Paragraphs>2134</Paragraphs>
  <Slides>21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Symbol</vt:lpstr>
      <vt:lpstr>Times</vt:lpstr>
      <vt:lpstr>Times New Roman</vt:lpstr>
      <vt:lpstr>corporatepowerpointtemplate</vt:lpstr>
      <vt:lpstr>Welcome</vt:lpstr>
      <vt:lpstr>PowerPoint Presentation</vt:lpstr>
      <vt:lpstr>Oldculmbridge</vt:lpstr>
      <vt:lpstr>Oldculmbridge</vt:lpstr>
      <vt:lpstr>In your pack</vt:lpstr>
      <vt:lpstr>Playing the game</vt:lpstr>
      <vt:lpstr>Probability</vt:lpstr>
      <vt:lpstr>Priory Software</vt:lpstr>
      <vt:lpstr>Priory Software</vt:lpstr>
      <vt:lpstr>Inject One - Holiday</vt:lpstr>
      <vt:lpstr>Priory Software</vt:lpstr>
      <vt:lpstr>Priory Software</vt:lpstr>
      <vt:lpstr>Inject Two - Family</vt:lpstr>
      <vt:lpstr>Priory Software</vt:lpstr>
      <vt:lpstr>Priory Software</vt:lpstr>
      <vt:lpstr>Inject Three - Schools</vt:lpstr>
      <vt:lpstr>Priory Software</vt:lpstr>
      <vt:lpstr>Priory Software</vt:lpstr>
      <vt:lpstr>Worst Case</vt:lpstr>
      <vt:lpstr>Summary</vt:lpstr>
      <vt:lpstr>Summary</vt:lpstr>
    </vt:vector>
  </TitlesOfParts>
  <Company>Devon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russell.taylor</dc:creator>
  <cp:lastModifiedBy>Nicola Channon</cp:lastModifiedBy>
  <cp:revision>35</cp:revision>
  <cp:lastPrinted>2018-11-19T13:18:54Z</cp:lastPrinted>
  <dcterms:created xsi:type="dcterms:W3CDTF">2009-11-24T09:44:35Z</dcterms:created>
  <dcterms:modified xsi:type="dcterms:W3CDTF">2018-11-27T14:26:47Z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e9a5378624e46c38d4b7a1bdebb7902">
    <vt:lpwstr/>
  </property>
  <property fmtid="{D5CDD505-2E9C-101B-9397-08002B2CF9AE}" pid="3" name="TaxKeywordTaxHTField">
    <vt:lpwstr/>
  </property>
  <property fmtid="{D5CDD505-2E9C-101B-9397-08002B2CF9AE}" pid="4" name="Devon Keywords">
    <vt:lpwstr>9;#Communication|d326c3e8-99e2-4505-810f-2e80af3279b3</vt:lpwstr>
  </property>
  <property fmtid="{D5CDD505-2E9C-101B-9397-08002B2CF9AE}" pid="5" name="Office Location">
    <vt:lpwstr/>
  </property>
  <property fmtid="{D5CDD505-2E9C-101B-9397-08002B2CF9AE}" pid="6" name="TaxKeyword">
    <vt:lpwstr/>
  </property>
  <property fmtid="{D5CDD505-2E9C-101B-9397-08002B2CF9AE}" pid="7" name="h2642852b8ce415eb942dab5510b6844">
    <vt:lpwstr/>
  </property>
  <property fmtid="{D5CDD505-2E9C-101B-9397-08002B2CF9AE}" pid="8" name="a12c4fbea80b408499c3ce7752de385f">
    <vt:lpwstr>Communication|d326c3e8-99e2-4505-810f-2e80af3279b3</vt:lpwstr>
  </property>
  <property fmtid="{D5CDD505-2E9C-101B-9397-08002B2CF9AE}" pid="9" name="Spatial Coverage">
    <vt:lpwstr/>
  </property>
  <property fmtid="{D5CDD505-2E9C-101B-9397-08002B2CF9AE}" pid="10" name="TaxCatchAll">
    <vt:lpwstr>9;#Communication|d326c3e8-99e2-4505-810f-2e80af3279b3</vt:lpwstr>
  </property>
</Properties>
</file>