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79" r:id="rId2"/>
    <p:sldId id="286" r:id="rId3"/>
    <p:sldId id="287" r:id="rId4"/>
    <p:sldId id="281" r:id="rId5"/>
    <p:sldId id="290" r:id="rId6"/>
    <p:sldId id="257" r:id="rId7"/>
    <p:sldId id="258" r:id="rId8"/>
    <p:sldId id="259" r:id="rId9"/>
    <p:sldId id="260" r:id="rId10"/>
    <p:sldId id="261" r:id="rId11"/>
    <p:sldId id="264" r:id="rId12"/>
    <p:sldId id="262" r:id="rId13"/>
    <p:sldId id="265" r:id="rId14"/>
    <p:sldId id="266" r:id="rId15"/>
    <p:sldId id="267" r:id="rId16"/>
    <p:sldId id="268" r:id="rId17"/>
    <p:sldId id="269" r:id="rId18"/>
    <p:sldId id="270" r:id="rId19"/>
    <p:sldId id="278" r:id="rId20"/>
    <p:sldId id="289" r:id="rId21"/>
    <p:sldId id="271" r:id="rId22"/>
    <p:sldId id="272" r:id="rId23"/>
    <p:sldId id="273" r:id="rId24"/>
    <p:sldId id="280" r:id="rId25"/>
    <p:sldId id="283" r:id="rId26"/>
    <p:sldId id="285" r:id="rId27"/>
    <p:sldId id="274" r:id="rId28"/>
    <p:sldId id="275" r:id="rId29"/>
    <p:sldId id="276" r:id="rId30"/>
    <p:sldId id="284"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D7556D3-58B9-4CD5-BC46-F2B3369B2C7A}" type="datetimeFigureOut">
              <a:rPr lang="en-GB" smtClean="0"/>
              <a:t>01/02/2019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2C964DD-D93C-46D4-ACAA-2CFE38C375CB}" type="slidenum">
              <a:rPr lang="en-GB" smtClean="0"/>
              <a:t>‹#›</a:t>
            </a:fld>
            <a:endParaRPr lang="en-GB"/>
          </a:p>
        </p:txBody>
      </p:sp>
    </p:spTree>
    <p:extLst>
      <p:ext uri="{BB962C8B-B14F-4D97-AF65-F5344CB8AC3E}">
        <p14:creationId xmlns:p14="http://schemas.microsoft.com/office/powerpoint/2010/main" val="34926178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E1B930-F021-49BE-ABB1-06B51C522BD3}" type="datetimeFigureOut">
              <a:rPr lang="en-GB" smtClean="0"/>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AD7A34-C544-4B9E-B814-B1E356924BDD}" type="slidenum">
              <a:rPr lang="en-GB" smtClean="0"/>
              <a:t>‹#›</a:t>
            </a:fld>
            <a:endParaRPr lang="en-GB"/>
          </a:p>
        </p:txBody>
      </p:sp>
    </p:spTree>
    <p:extLst>
      <p:ext uri="{BB962C8B-B14F-4D97-AF65-F5344CB8AC3E}">
        <p14:creationId xmlns:p14="http://schemas.microsoft.com/office/powerpoint/2010/main" val="47698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E1B930-F021-49BE-ABB1-06B51C522BD3}" type="datetimeFigureOut">
              <a:rPr lang="en-GB" smtClean="0"/>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AD7A34-C544-4B9E-B814-B1E356924BDD}" type="slidenum">
              <a:rPr lang="en-GB" smtClean="0"/>
              <a:t>‹#›</a:t>
            </a:fld>
            <a:endParaRPr lang="en-GB"/>
          </a:p>
        </p:txBody>
      </p:sp>
    </p:spTree>
    <p:extLst>
      <p:ext uri="{BB962C8B-B14F-4D97-AF65-F5344CB8AC3E}">
        <p14:creationId xmlns:p14="http://schemas.microsoft.com/office/powerpoint/2010/main" val="121718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E1B930-F021-49BE-ABB1-06B51C522BD3}" type="datetimeFigureOut">
              <a:rPr lang="en-GB" smtClean="0"/>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AD7A34-C544-4B9E-B814-B1E356924BDD}" type="slidenum">
              <a:rPr lang="en-GB" smtClean="0"/>
              <a:t>‹#›</a:t>
            </a:fld>
            <a:endParaRPr lang="en-GB"/>
          </a:p>
        </p:txBody>
      </p:sp>
    </p:spTree>
    <p:extLst>
      <p:ext uri="{BB962C8B-B14F-4D97-AF65-F5344CB8AC3E}">
        <p14:creationId xmlns:p14="http://schemas.microsoft.com/office/powerpoint/2010/main" val="170514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E1B930-F021-49BE-ABB1-06B51C522BD3}" type="datetimeFigureOut">
              <a:rPr lang="en-GB" smtClean="0"/>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AD7A34-C544-4B9E-B814-B1E356924BDD}" type="slidenum">
              <a:rPr lang="en-GB" smtClean="0"/>
              <a:t>‹#›</a:t>
            </a:fld>
            <a:endParaRPr lang="en-GB"/>
          </a:p>
        </p:txBody>
      </p:sp>
    </p:spTree>
    <p:extLst>
      <p:ext uri="{BB962C8B-B14F-4D97-AF65-F5344CB8AC3E}">
        <p14:creationId xmlns:p14="http://schemas.microsoft.com/office/powerpoint/2010/main" val="75061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E1B930-F021-49BE-ABB1-06B51C522BD3}" type="datetimeFigureOut">
              <a:rPr lang="en-GB" smtClean="0"/>
              <a:t>01/02/2019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AD7A34-C544-4B9E-B814-B1E356924BDD}" type="slidenum">
              <a:rPr lang="en-GB" smtClean="0"/>
              <a:t>‹#›</a:t>
            </a:fld>
            <a:endParaRPr lang="en-GB"/>
          </a:p>
        </p:txBody>
      </p:sp>
    </p:spTree>
    <p:extLst>
      <p:ext uri="{BB962C8B-B14F-4D97-AF65-F5344CB8AC3E}">
        <p14:creationId xmlns:p14="http://schemas.microsoft.com/office/powerpoint/2010/main" val="378215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E1B930-F021-49BE-ABB1-06B51C522BD3}" type="datetimeFigureOut">
              <a:rPr lang="en-GB" smtClean="0"/>
              <a:t>01/02/2019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AD7A34-C544-4B9E-B814-B1E356924BDD}" type="slidenum">
              <a:rPr lang="en-GB" smtClean="0"/>
              <a:t>‹#›</a:t>
            </a:fld>
            <a:endParaRPr lang="en-GB"/>
          </a:p>
        </p:txBody>
      </p:sp>
    </p:spTree>
    <p:extLst>
      <p:ext uri="{BB962C8B-B14F-4D97-AF65-F5344CB8AC3E}">
        <p14:creationId xmlns:p14="http://schemas.microsoft.com/office/powerpoint/2010/main" val="374314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E1B930-F021-49BE-ABB1-06B51C522BD3}" type="datetimeFigureOut">
              <a:rPr lang="en-GB" smtClean="0"/>
              <a:t>01/02/2019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AD7A34-C544-4B9E-B814-B1E356924BDD}" type="slidenum">
              <a:rPr lang="en-GB" smtClean="0"/>
              <a:t>‹#›</a:t>
            </a:fld>
            <a:endParaRPr lang="en-GB"/>
          </a:p>
        </p:txBody>
      </p:sp>
    </p:spTree>
    <p:extLst>
      <p:ext uri="{BB962C8B-B14F-4D97-AF65-F5344CB8AC3E}">
        <p14:creationId xmlns:p14="http://schemas.microsoft.com/office/powerpoint/2010/main" val="137890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E1B930-F021-49BE-ABB1-06B51C522BD3}" type="datetimeFigureOut">
              <a:rPr lang="en-GB" smtClean="0"/>
              <a:t>01/02/2019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AD7A34-C544-4B9E-B814-B1E356924BDD}" type="slidenum">
              <a:rPr lang="en-GB" smtClean="0"/>
              <a:t>‹#›</a:t>
            </a:fld>
            <a:endParaRPr lang="en-GB"/>
          </a:p>
        </p:txBody>
      </p:sp>
    </p:spTree>
    <p:extLst>
      <p:ext uri="{BB962C8B-B14F-4D97-AF65-F5344CB8AC3E}">
        <p14:creationId xmlns:p14="http://schemas.microsoft.com/office/powerpoint/2010/main" val="31112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1B930-F021-49BE-ABB1-06B51C522BD3}" type="datetimeFigureOut">
              <a:rPr lang="en-GB" smtClean="0"/>
              <a:t>01/02/2019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AD7A34-C544-4B9E-B814-B1E356924BDD}" type="slidenum">
              <a:rPr lang="en-GB" smtClean="0"/>
              <a:t>‹#›</a:t>
            </a:fld>
            <a:endParaRPr lang="en-GB"/>
          </a:p>
        </p:txBody>
      </p:sp>
    </p:spTree>
    <p:extLst>
      <p:ext uri="{BB962C8B-B14F-4D97-AF65-F5344CB8AC3E}">
        <p14:creationId xmlns:p14="http://schemas.microsoft.com/office/powerpoint/2010/main" val="122144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E1B930-F021-49BE-ABB1-06B51C522BD3}" type="datetimeFigureOut">
              <a:rPr lang="en-GB" smtClean="0"/>
              <a:t>01/02/2019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AD7A34-C544-4B9E-B814-B1E356924BDD}" type="slidenum">
              <a:rPr lang="en-GB" smtClean="0"/>
              <a:t>‹#›</a:t>
            </a:fld>
            <a:endParaRPr lang="en-GB"/>
          </a:p>
        </p:txBody>
      </p:sp>
    </p:spTree>
    <p:extLst>
      <p:ext uri="{BB962C8B-B14F-4D97-AF65-F5344CB8AC3E}">
        <p14:creationId xmlns:p14="http://schemas.microsoft.com/office/powerpoint/2010/main" val="222397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E1B930-F021-49BE-ABB1-06B51C522BD3}" type="datetimeFigureOut">
              <a:rPr lang="en-GB" smtClean="0"/>
              <a:t>01/02/2019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AD7A34-C544-4B9E-B814-B1E356924BDD}" type="slidenum">
              <a:rPr lang="en-GB" smtClean="0"/>
              <a:t>‹#›</a:t>
            </a:fld>
            <a:endParaRPr lang="en-GB"/>
          </a:p>
        </p:txBody>
      </p:sp>
    </p:spTree>
    <p:extLst>
      <p:ext uri="{BB962C8B-B14F-4D97-AF65-F5344CB8AC3E}">
        <p14:creationId xmlns:p14="http://schemas.microsoft.com/office/powerpoint/2010/main" val="371364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1B930-F021-49BE-ABB1-06B51C522BD3}" type="datetimeFigureOut">
              <a:rPr lang="en-GB" smtClean="0"/>
              <a:t>01/02/2019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D7A34-C544-4B9E-B814-B1E356924BDD}" type="slidenum">
              <a:rPr lang="en-GB" smtClean="0"/>
              <a:t>‹#›</a:t>
            </a:fld>
            <a:endParaRPr lang="en-GB"/>
          </a:p>
        </p:txBody>
      </p:sp>
    </p:spTree>
    <p:extLst>
      <p:ext uri="{BB962C8B-B14F-4D97-AF65-F5344CB8AC3E}">
        <p14:creationId xmlns:p14="http://schemas.microsoft.com/office/powerpoint/2010/main" val="55599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076" name="Picture 4" descr="Devon-Resilience-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735" y="159364"/>
            <a:ext cx="3655939" cy="25830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p:nvSpPr>
        <p:spPr>
          <a:xfrm>
            <a:off x="1464906" y="2341882"/>
            <a:ext cx="9405257" cy="2341154"/>
          </a:xfrm>
          <a:prstGeom prst="rect">
            <a:avLst/>
          </a:prstGeom>
        </p:spPr>
        <p:txBody>
          <a:bodyPr wrap="square">
            <a:spAutoFit/>
          </a:bodyPr>
          <a:lstStyle/>
          <a:p>
            <a:pPr algn="ctr">
              <a:lnSpc>
                <a:spcPct val="119000"/>
              </a:lnSpc>
              <a:spcAft>
                <a:spcPts val="600"/>
              </a:spcAft>
            </a:pPr>
            <a:endParaRPr lang="en-GB" sz="2400" b="1" kern="1400" dirty="0" smtClean="0">
              <a:solidFill>
                <a:srgbClr val="009900"/>
              </a:solidFill>
              <a:latin typeface="Arial Black" panose="020B0A04020102020204" pitchFamily="34" charset="0"/>
            </a:endParaRPr>
          </a:p>
          <a:p>
            <a:pPr algn="ctr">
              <a:lnSpc>
                <a:spcPct val="119000"/>
              </a:lnSpc>
              <a:spcAft>
                <a:spcPts val="600"/>
              </a:spcAft>
            </a:pPr>
            <a:r>
              <a:rPr lang="en-GB" sz="2400" b="1" kern="1400" dirty="0" smtClean="0">
                <a:solidFill>
                  <a:srgbClr val="009900"/>
                </a:solidFill>
                <a:latin typeface="Arial Black" panose="020B0A04020102020204" pitchFamily="34" charset="0"/>
              </a:rPr>
              <a:t>Emergency </a:t>
            </a:r>
            <a:r>
              <a:rPr lang="en-GB" sz="2400" b="1" kern="1400" dirty="0">
                <a:solidFill>
                  <a:srgbClr val="009900"/>
                </a:solidFill>
                <a:latin typeface="Arial Black" panose="020B0A04020102020204" pitchFamily="34" charset="0"/>
              </a:rPr>
              <a:t>Planning Workshop for </a:t>
            </a:r>
            <a:r>
              <a:rPr lang="en-GB" sz="2400" b="1" kern="1400" dirty="0" smtClean="0">
                <a:solidFill>
                  <a:srgbClr val="009900"/>
                </a:solidFill>
                <a:latin typeface="Arial Black" panose="020B0A04020102020204" pitchFamily="34" charset="0"/>
              </a:rPr>
              <a:t>Parishes</a:t>
            </a:r>
          </a:p>
          <a:p>
            <a:pPr algn="ctr">
              <a:lnSpc>
                <a:spcPct val="119000"/>
              </a:lnSpc>
              <a:spcAft>
                <a:spcPts val="600"/>
              </a:spcAft>
            </a:pPr>
            <a:endParaRPr lang="en-GB" sz="2400" b="1" kern="1400" dirty="0" smtClean="0">
              <a:solidFill>
                <a:srgbClr val="009900"/>
              </a:solidFill>
              <a:latin typeface="Arial Black" panose="020B0A04020102020204" pitchFamily="34" charset="0"/>
            </a:endParaRPr>
          </a:p>
          <a:p>
            <a:pPr algn="ctr">
              <a:lnSpc>
                <a:spcPct val="119000"/>
              </a:lnSpc>
              <a:spcAft>
                <a:spcPts val="600"/>
              </a:spcAft>
            </a:pPr>
            <a:r>
              <a:rPr lang="en-GB" sz="2400" b="1" kern="1400" dirty="0" smtClean="0">
                <a:solidFill>
                  <a:srgbClr val="009900"/>
                </a:solidFill>
                <a:latin typeface="Arial Black" panose="020B0A04020102020204" pitchFamily="34" charset="0"/>
              </a:rPr>
              <a:t>Welcome</a:t>
            </a:r>
            <a:endParaRPr lang="en-GB" sz="2400" b="1" kern="1400" dirty="0">
              <a:solidFill>
                <a:srgbClr val="000000"/>
              </a:solidFill>
              <a:latin typeface="Arial Black" panose="020B0A04020102020204" pitchFamily="34" charset="0"/>
            </a:endParaRPr>
          </a:p>
          <a:p>
            <a:pPr>
              <a:lnSpc>
                <a:spcPct val="119000"/>
              </a:lnSpc>
              <a:spcAft>
                <a:spcPts val="600"/>
              </a:spcAft>
            </a:pPr>
            <a:r>
              <a:rPr lang="en-GB" sz="1000" kern="1400" dirty="0">
                <a:solidFill>
                  <a:srgbClr val="000000"/>
                </a:solidFill>
                <a:latin typeface="Calibri" panose="020F0502020204030204" pitchFamily="34" charset="0"/>
              </a:rPr>
              <a:t> </a:t>
            </a:r>
            <a:endParaRPr lang="en-GB" sz="1000" kern="1400" dirty="0">
              <a:ln>
                <a:noFill/>
              </a:ln>
              <a:solidFill>
                <a:srgbClr val="000000"/>
              </a:solidFill>
              <a:effectLst/>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0833" y="5116229"/>
            <a:ext cx="1847741" cy="1430004"/>
          </a:xfrm>
          <a:prstGeom prst="rect">
            <a:avLst/>
          </a:prstGeom>
        </p:spPr>
      </p:pic>
    </p:spTree>
    <p:extLst>
      <p:ext uri="{BB962C8B-B14F-4D97-AF65-F5344CB8AC3E}">
        <p14:creationId xmlns:p14="http://schemas.microsoft.com/office/powerpoint/2010/main" val="1271442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4000">
              <a:srgbClr val="85AA91"/>
            </a:gs>
            <a:gs pos="0">
              <a:schemeClr val="accent6">
                <a:lumMod val="75000"/>
              </a:schemeClr>
            </a:gs>
            <a:gs pos="48000">
              <a:schemeClr val="accent1">
                <a:lumMod val="45000"/>
                <a:lumOff val="55000"/>
                <a:alpha val="2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74720" y="998973"/>
            <a:ext cx="5387589" cy="4994503"/>
          </a:xfrm>
          <a:prstGeom prst="rect">
            <a:avLst/>
          </a:prstGeom>
        </p:spPr>
      </p:pic>
    </p:spTree>
    <p:extLst>
      <p:ext uri="{BB962C8B-B14F-4D97-AF65-F5344CB8AC3E}">
        <p14:creationId xmlns:p14="http://schemas.microsoft.com/office/powerpoint/2010/main" val="417663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185" y="434909"/>
            <a:ext cx="6096000" cy="1754326"/>
          </a:xfrm>
          <a:prstGeom prst="rect">
            <a:avLst/>
          </a:prstGeom>
        </p:spPr>
        <p:txBody>
          <a:bodyPr>
            <a:spAutoFit/>
          </a:bodyPr>
          <a:lstStyle/>
          <a:p>
            <a:r>
              <a:rPr lang="en-GB" dirty="0" smtClean="0">
                <a:solidFill>
                  <a:schemeClr val="accent2">
                    <a:lumMod val="75000"/>
                  </a:schemeClr>
                </a:solidFill>
              </a:rPr>
              <a:t>Bronze</a:t>
            </a:r>
          </a:p>
          <a:p>
            <a:pPr algn="just"/>
            <a:r>
              <a:rPr lang="en-GB" dirty="0" smtClean="0"/>
              <a:t>The tier of command and control within a single agency or multi agency (below gold level and silver level) at which the management of ‘hands-on’ work is undertaken at the</a:t>
            </a:r>
          </a:p>
          <a:p>
            <a:pPr algn="just"/>
            <a:r>
              <a:rPr lang="en-GB" dirty="0" smtClean="0"/>
              <a:t>incident site(s) or associated areas.</a:t>
            </a:r>
          </a:p>
          <a:p>
            <a:pPr algn="just"/>
            <a:r>
              <a:rPr lang="en-GB" dirty="0" smtClean="0"/>
              <a:t>Note: The bronze level is also known as the operational level.</a:t>
            </a:r>
            <a:endParaRPr lang="en-GB" dirty="0"/>
          </a:p>
        </p:txBody>
      </p:sp>
      <p:sp>
        <p:nvSpPr>
          <p:cNvPr id="3" name="TextBox 2"/>
          <p:cNvSpPr txBox="1"/>
          <p:nvPr/>
        </p:nvSpPr>
        <p:spPr>
          <a:xfrm>
            <a:off x="5503027" y="2615830"/>
            <a:ext cx="6458990" cy="1477328"/>
          </a:xfrm>
          <a:prstGeom prst="rect">
            <a:avLst/>
          </a:prstGeom>
          <a:noFill/>
        </p:spPr>
        <p:txBody>
          <a:bodyPr wrap="square" rtlCol="0">
            <a:spAutoFit/>
          </a:bodyPr>
          <a:lstStyle/>
          <a:p>
            <a:r>
              <a:rPr lang="en-GB" dirty="0" smtClean="0">
                <a:solidFill>
                  <a:schemeClr val="accent2">
                    <a:lumMod val="75000"/>
                  </a:schemeClr>
                </a:solidFill>
              </a:rPr>
              <a:t>Business continuity plan (BCP)</a:t>
            </a:r>
          </a:p>
          <a:p>
            <a:pPr algn="just"/>
            <a:r>
              <a:rPr lang="en-GB" dirty="0" smtClean="0"/>
              <a:t>Documented collection of procedures and information developed, compiled and maintained in readiness for use in an incident to enable an organisation to continue to deliver its critical activities at an acceptable pre-defined level.</a:t>
            </a:r>
            <a:endParaRPr lang="en-GB" dirty="0"/>
          </a:p>
        </p:txBody>
      </p:sp>
      <p:sp>
        <p:nvSpPr>
          <p:cNvPr id="4" name="TextBox 3"/>
          <p:cNvSpPr txBox="1"/>
          <p:nvPr/>
        </p:nvSpPr>
        <p:spPr>
          <a:xfrm>
            <a:off x="761999" y="4414367"/>
            <a:ext cx="5746866" cy="1477328"/>
          </a:xfrm>
          <a:prstGeom prst="rect">
            <a:avLst/>
          </a:prstGeom>
          <a:noFill/>
        </p:spPr>
        <p:txBody>
          <a:bodyPr wrap="square" rtlCol="0">
            <a:spAutoFit/>
          </a:bodyPr>
          <a:lstStyle/>
          <a:p>
            <a:r>
              <a:rPr lang="en-GB" dirty="0" smtClean="0">
                <a:solidFill>
                  <a:schemeClr val="accent2">
                    <a:lumMod val="75000"/>
                  </a:schemeClr>
                </a:solidFill>
              </a:rPr>
              <a:t>Capability gap</a:t>
            </a:r>
          </a:p>
          <a:p>
            <a:pPr algn="just"/>
            <a:r>
              <a:rPr lang="en-GB" dirty="0" smtClean="0"/>
              <a:t>The gap between the current ability to provide a response and the actual response assessed to be required for a given threat or hazard. Plans should be made to reduce or eliminate this gap, if the risk justifies it.</a:t>
            </a:r>
            <a:endParaRPr lang="en-GB" dirty="0"/>
          </a:p>
        </p:txBody>
      </p:sp>
    </p:spTree>
    <p:extLst>
      <p:ext uri="{BB962C8B-B14F-4D97-AF65-F5344CB8AC3E}">
        <p14:creationId xmlns:p14="http://schemas.microsoft.com/office/powerpoint/2010/main" val="2370591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4480" y="457200"/>
            <a:ext cx="7830589" cy="369332"/>
          </a:xfrm>
          <a:prstGeom prst="rect">
            <a:avLst/>
          </a:prstGeom>
          <a:noFill/>
        </p:spPr>
        <p:txBody>
          <a:bodyPr wrap="square" rtlCol="0">
            <a:spAutoFit/>
          </a:bodyPr>
          <a:lstStyle/>
          <a:p>
            <a:endParaRPr lang="en-GB"/>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100013" y="3678643"/>
            <a:ext cx="11887199" cy="2554545"/>
          </a:xfrm>
          <a:prstGeom prst="rect">
            <a:avLst/>
          </a:prstGeom>
          <a:noFill/>
        </p:spPr>
        <p:txBody>
          <a:bodyPr wrap="square" rtlCol="0">
            <a:spAutoFit/>
          </a:bodyPr>
          <a:lstStyle/>
          <a:p>
            <a:pPr algn="ctr"/>
            <a:r>
              <a:rPr lang="en-GB" sz="3200" dirty="0" smtClean="0">
                <a:solidFill>
                  <a:schemeClr val="bg1"/>
                </a:solidFill>
              </a:rPr>
              <a:t>Catastrophic emergency</a:t>
            </a:r>
          </a:p>
          <a:p>
            <a:pPr algn="ctr"/>
            <a:endParaRPr lang="en-GB" sz="3200" dirty="0" smtClean="0">
              <a:solidFill>
                <a:schemeClr val="bg1"/>
              </a:solidFill>
            </a:endParaRPr>
          </a:p>
          <a:p>
            <a:pPr algn="ctr"/>
            <a:r>
              <a:rPr lang="en-GB" sz="3200" dirty="0" smtClean="0">
                <a:solidFill>
                  <a:schemeClr val="bg1"/>
                </a:solidFill>
              </a:rPr>
              <a:t>An emergency that has an exceptionally high and potentially widespread impact and </a:t>
            </a:r>
            <a:endParaRPr lang="en-GB" sz="3200" i="1" dirty="0" smtClean="0">
              <a:solidFill>
                <a:schemeClr val="bg1"/>
              </a:solidFill>
            </a:endParaRPr>
          </a:p>
          <a:p>
            <a:pPr algn="ctr"/>
            <a:r>
              <a:rPr lang="en-GB" sz="3200" b="1" i="1" dirty="0">
                <a:solidFill>
                  <a:srgbClr val="FF0000"/>
                </a:solidFill>
                <a:latin typeface="Bell MT" panose="02020503060305020303" pitchFamily="18" charset="0"/>
              </a:rPr>
              <a:t>r</a:t>
            </a:r>
            <a:r>
              <a:rPr lang="en-GB" sz="3200" b="1" i="1" dirty="0" smtClean="0">
                <a:solidFill>
                  <a:srgbClr val="FF0000"/>
                </a:solidFill>
                <a:latin typeface="Bell MT" panose="02020503060305020303" pitchFamily="18" charset="0"/>
              </a:rPr>
              <a:t>equires immediate central government direction and support.</a:t>
            </a:r>
            <a:endParaRPr lang="en-GB" sz="3200" b="1" i="1" dirty="0">
              <a:solidFill>
                <a:srgbClr val="FF0000"/>
              </a:solidFill>
              <a:latin typeface="Bell MT" panose="02020503060305020303" pitchFamily="18" charset="0"/>
            </a:endParaRPr>
          </a:p>
        </p:txBody>
      </p:sp>
    </p:spTree>
    <p:extLst>
      <p:ext uri="{BB962C8B-B14F-4D97-AF65-F5344CB8AC3E}">
        <p14:creationId xmlns:p14="http://schemas.microsoft.com/office/powerpoint/2010/main" val="923265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455" y="474345"/>
            <a:ext cx="10897985" cy="5539978"/>
          </a:xfrm>
          <a:prstGeom prst="rect">
            <a:avLst/>
          </a:prstGeom>
        </p:spPr>
        <p:txBody>
          <a:bodyPr wrap="square">
            <a:spAutoFit/>
          </a:bodyPr>
          <a:lstStyle/>
          <a:p>
            <a:endParaRPr lang="en-GB" dirty="0" smtClean="0">
              <a:solidFill>
                <a:schemeClr val="accent2">
                  <a:lumMod val="75000"/>
                </a:schemeClr>
              </a:solidFill>
            </a:endParaRPr>
          </a:p>
          <a:p>
            <a:endParaRPr lang="en-GB" dirty="0">
              <a:solidFill>
                <a:schemeClr val="accent2">
                  <a:lumMod val="75000"/>
                </a:schemeClr>
              </a:solidFill>
            </a:endParaRPr>
          </a:p>
          <a:p>
            <a:endParaRPr lang="en-GB" dirty="0" smtClean="0">
              <a:solidFill>
                <a:schemeClr val="accent2">
                  <a:lumMod val="75000"/>
                </a:schemeClr>
              </a:solidFill>
            </a:endParaRPr>
          </a:p>
          <a:p>
            <a:r>
              <a:rPr lang="en-GB" sz="2000" dirty="0" smtClean="0">
                <a:solidFill>
                  <a:schemeClr val="accent2">
                    <a:lumMod val="75000"/>
                  </a:schemeClr>
                </a:solidFill>
              </a:rPr>
              <a:t>Community engagement</a:t>
            </a:r>
          </a:p>
          <a:p>
            <a:r>
              <a:rPr lang="en-GB" sz="2000" dirty="0" smtClean="0"/>
              <a:t>Mechanisms for identifying community views and the channels for understanding engagement. Developing such mechanisms and channels entails building infrastructure and capacity amongst community groups.</a:t>
            </a:r>
          </a:p>
          <a:p>
            <a:endParaRPr lang="en-GB" sz="2000" dirty="0" smtClean="0"/>
          </a:p>
          <a:p>
            <a:endParaRPr lang="en-GB" sz="2000" dirty="0" smtClean="0"/>
          </a:p>
          <a:p>
            <a:r>
              <a:rPr lang="en-GB" sz="2000" dirty="0" smtClean="0">
                <a:solidFill>
                  <a:schemeClr val="accent2">
                    <a:lumMod val="75000"/>
                  </a:schemeClr>
                </a:solidFill>
              </a:rPr>
              <a:t>Community resilience</a:t>
            </a:r>
          </a:p>
          <a:p>
            <a:r>
              <a:rPr lang="en-GB" sz="2000" dirty="0" smtClean="0"/>
              <a:t>Communities and individuals harnessing local resources and expertise to help themselves in an emergency, in a way that complements the response of the emergency services. </a:t>
            </a:r>
          </a:p>
          <a:p>
            <a:endParaRPr lang="en-GB" sz="2000" dirty="0" smtClean="0">
              <a:solidFill>
                <a:schemeClr val="accent2">
                  <a:lumMod val="75000"/>
                </a:schemeClr>
              </a:solidFill>
            </a:endParaRPr>
          </a:p>
          <a:p>
            <a:endParaRPr lang="en-GB" sz="2000" dirty="0">
              <a:solidFill>
                <a:schemeClr val="accent2">
                  <a:lumMod val="75000"/>
                </a:schemeClr>
              </a:solidFill>
            </a:endParaRPr>
          </a:p>
          <a:p>
            <a:r>
              <a:rPr lang="en-GB" sz="2000" dirty="0" smtClean="0">
                <a:solidFill>
                  <a:schemeClr val="accent2">
                    <a:lumMod val="75000"/>
                  </a:schemeClr>
                </a:solidFill>
              </a:rPr>
              <a:t>Community Risk Register (CRR)</a:t>
            </a:r>
          </a:p>
          <a:p>
            <a:r>
              <a:rPr lang="en-GB" sz="2000" dirty="0" smtClean="0"/>
              <a:t>A register communicating the assessment of risks within a Local Resilience Area which is developed and published by a Local Resilience Forum as a basis for informing local communities and directing civil protection work streams.</a:t>
            </a:r>
            <a:endParaRPr lang="en-GB" sz="2000" dirty="0"/>
          </a:p>
        </p:txBody>
      </p:sp>
    </p:spTree>
    <p:extLst>
      <p:ext uri="{BB962C8B-B14F-4D97-AF65-F5344CB8AC3E}">
        <p14:creationId xmlns:p14="http://schemas.microsoft.com/office/powerpoint/2010/main" val="2488260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0715" y="2566710"/>
            <a:ext cx="6096000" cy="3539430"/>
          </a:xfrm>
          <a:prstGeom prst="rect">
            <a:avLst/>
          </a:prstGeom>
        </p:spPr>
        <p:txBody>
          <a:bodyPr>
            <a:spAutoFit/>
          </a:bodyPr>
          <a:lstStyle/>
          <a:p>
            <a:r>
              <a:rPr lang="en-GB" sz="2800" dirty="0" smtClean="0">
                <a:solidFill>
                  <a:schemeClr val="accent2">
                    <a:lumMod val="75000"/>
                  </a:schemeClr>
                </a:solidFill>
              </a:rPr>
              <a:t>Data Protection Act</a:t>
            </a:r>
          </a:p>
          <a:p>
            <a:r>
              <a:rPr lang="en-GB" sz="2800" dirty="0" smtClean="0"/>
              <a:t>An Act that requires organisations which hold data about individuals to do so securely and only for specific purposes. </a:t>
            </a:r>
          </a:p>
          <a:p>
            <a:endParaRPr lang="en-GB" sz="2800" dirty="0" smtClean="0"/>
          </a:p>
          <a:p>
            <a:r>
              <a:rPr lang="en-GB" sz="2800" dirty="0" smtClean="0"/>
              <a:t>The Act also gives individuals the right, with certain exemptions, to see personal data that relates to them. </a:t>
            </a:r>
            <a:endParaRPr lang="en-GB" sz="2800" dirty="0"/>
          </a:p>
        </p:txBody>
      </p:sp>
      <p:sp>
        <p:nvSpPr>
          <p:cNvPr id="3" name="AutoShape 2" descr="Image result for skull and crossb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4802939" y="141009"/>
            <a:ext cx="2133600" cy="2143125"/>
          </a:xfrm>
          <a:prstGeom prst="rect">
            <a:avLst/>
          </a:prstGeom>
        </p:spPr>
      </p:pic>
    </p:spTree>
    <p:extLst>
      <p:ext uri="{BB962C8B-B14F-4D97-AF65-F5344CB8AC3E}">
        <p14:creationId xmlns:p14="http://schemas.microsoft.com/office/powerpoint/2010/main" val="1088221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8721" y="1078488"/>
            <a:ext cx="9493134" cy="4401205"/>
          </a:xfrm>
          <a:prstGeom prst="rect">
            <a:avLst/>
          </a:prstGeom>
        </p:spPr>
        <p:txBody>
          <a:bodyPr wrap="square">
            <a:spAutoFit/>
          </a:bodyPr>
          <a:lstStyle/>
          <a:p>
            <a:r>
              <a:rPr lang="en-GB" sz="2000" dirty="0" smtClean="0">
                <a:solidFill>
                  <a:schemeClr val="accent2">
                    <a:lumMod val="75000"/>
                  </a:schemeClr>
                </a:solidFill>
              </a:rPr>
              <a:t>Emergency Plan </a:t>
            </a:r>
          </a:p>
          <a:p>
            <a:pPr algn="just"/>
            <a:r>
              <a:rPr lang="en-GB" sz="2000" dirty="0" smtClean="0"/>
              <a:t>A document or collection of documents that sets out the overall framework for the initiation, management, co-ordination and control of personnel and assets to reduce, control or mitigate the effects of an emergency. </a:t>
            </a:r>
          </a:p>
          <a:p>
            <a:pPr algn="just"/>
            <a:endParaRPr lang="en-GB" sz="2000" dirty="0"/>
          </a:p>
          <a:p>
            <a:pPr algn="just"/>
            <a:r>
              <a:rPr lang="en-GB" sz="2000" dirty="0" smtClean="0">
                <a:solidFill>
                  <a:schemeClr val="accent2">
                    <a:lumMod val="75000"/>
                  </a:schemeClr>
                </a:solidFill>
              </a:rPr>
              <a:t>Emergency planning</a:t>
            </a:r>
          </a:p>
          <a:p>
            <a:pPr algn="just"/>
            <a:r>
              <a:rPr lang="en-GB" sz="2000" dirty="0" smtClean="0"/>
              <a:t>Aspect of Integrated Emergency Management concerned with developing and maintaining procedures to prevent emergencies and to mitigate the impact when they occur. </a:t>
            </a:r>
          </a:p>
          <a:p>
            <a:pPr algn="just"/>
            <a:endParaRPr lang="en-GB" sz="2000" dirty="0"/>
          </a:p>
          <a:p>
            <a:pPr algn="just"/>
            <a:r>
              <a:rPr lang="en-GB" sz="2000" dirty="0" smtClean="0">
                <a:solidFill>
                  <a:schemeClr val="accent2">
                    <a:lumMod val="75000"/>
                  </a:schemeClr>
                </a:solidFill>
              </a:rPr>
              <a:t>Emergency planning cycle </a:t>
            </a:r>
          </a:p>
          <a:p>
            <a:pPr algn="just"/>
            <a:r>
              <a:rPr lang="en-GB" sz="2000" dirty="0" smtClean="0"/>
              <a:t>A continuous process of assessing the risk of and preparing for emergencies, supported by procedures to keep staff in readiness, and to review and validate plans, revising them, if necessary, following emergency exercises or response operations. </a:t>
            </a:r>
            <a:endParaRPr lang="en-GB" sz="2000" dirty="0"/>
          </a:p>
        </p:txBody>
      </p:sp>
    </p:spTree>
    <p:extLst>
      <p:ext uri="{BB962C8B-B14F-4D97-AF65-F5344CB8AC3E}">
        <p14:creationId xmlns:p14="http://schemas.microsoft.com/office/powerpoint/2010/main" val="1306894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217" y="268081"/>
            <a:ext cx="11439331" cy="5940088"/>
          </a:xfrm>
          <a:prstGeom prst="rect">
            <a:avLst/>
          </a:prstGeom>
        </p:spPr>
        <p:txBody>
          <a:bodyPr wrap="square">
            <a:spAutoFit/>
          </a:bodyPr>
          <a:lstStyle/>
          <a:p>
            <a:r>
              <a:rPr lang="en-GB" sz="2000" dirty="0" smtClean="0">
                <a:solidFill>
                  <a:schemeClr val="accent2">
                    <a:lumMod val="75000"/>
                  </a:schemeClr>
                </a:solidFill>
              </a:rPr>
              <a:t>Hazard </a:t>
            </a:r>
          </a:p>
          <a:p>
            <a:r>
              <a:rPr lang="en-GB" sz="2000" dirty="0" smtClean="0"/>
              <a:t>Accidental or naturally occurring (i.e. non-malicious) event or situation with the potential to cause death or physical or psychological harm, damage or losses to property, and/or disruption to the environment and/or to economic, social and political structures. </a:t>
            </a:r>
          </a:p>
          <a:p>
            <a:endParaRPr lang="en-GB" sz="2000" dirty="0"/>
          </a:p>
          <a:p>
            <a:r>
              <a:rPr lang="en-GB" sz="2000" dirty="0" smtClean="0">
                <a:solidFill>
                  <a:schemeClr val="accent2">
                    <a:lumMod val="75000"/>
                  </a:schemeClr>
                </a:solidFill>
              </a:rPr>
              <a:t>Hazard assessment </a:t>
            </a:r>
          </a:p>
          <a:p>
            <a:r>
              <a:rPr lang="en-GB" sz="2000" dirty="0" smtClean="0"/>
              <a:t>A component of the civil protection risk assessment process in which identified hazards are assessed for risk treatment. </a:t>
            </a:r>
          </a:p>
          <a:p>
            <a:endParaRPr lang="en-GB" sz="2000" dirty="0"/>
          </a:p>
          <a:p>
            <a:r>
              <a:rPr lang="en-GB" sz="2000" dirty="0" smtClean="0">
                <a:solidFill>
                  <a:schemeClr val="accent2">
                    <a:lumMod val="75000"/>
                  </a:schemeClr>
                </a:solidFill>
              </a:rPr>
              <a:t>Hazard identification </a:t>
            </a:r>
            <a:endParaRPr lang="en-GB" sz="2000" dirty="0">
              <a:solidFill>
                <a:schemeClr val="accent2">
                  <a:lumMod val="75000"/>
                </a:schemeClr>
              </a:solidFill>
            </a:endParaRPr>
          </a:p>
          <a:p>
            <a:r>
              <a:rPr lang="en-GB" sz="2000" dirty="0" smtClean="0"/>
              <a:t>A component of the civil protection risk assessment process by which potential hazards are identified. This can also be carried out locally during the process of developing a community risk register.</a:t>
            </a:r>
          </a:p>
          <a:p>
            <a:endParaRPr lang="en-GB" sz="2000" dirty="0"/>
          </a:p>
          <a:p>
            <a:r>
              <a:rPr lang="en-GB" sz="2000" dirty="0" smtClean="0">
                <a:solidFill>
                  <a:schemeClr val="accent2">
                    <a:lumMod val="75000"/>
                  </a:schemeClr>
                </a:solidFill>
              </a:rPr>
              <a:t>Major incident </a:t>
            </a:r>
          </a:p>
          <a:p>
            <a:pPr algn="just"/>
            <a:r>
              <a:rPr lang="en-GB" sz="2000" dirty="0" smtClean="0"/>
              <a:t>Event or situation requiring a response under one or more of the emergency services’ major incident plans. </a:t>
            </a:r>
          </a:p>
          <a:p>
            <a:pPr algn="just"/>
            <a:r>
              <a:rPr lang="en-GB" sz="2000" dirty="0" smtClean="0"/>
              <a:t>Note: while an ‘emergency’ as specifically defined under the CCA and ‘major incident’ are not synonymous, they are both significant events with serious consequences. It does not automatically follow from the declaration of a major incident that it will meet the criteria for a CCA-defined emergency, but the definitions and criteria overlap and in many cases an emergency will be a major incident and vice versa.</a:t>
            </a:r>
            <a:endParaRPr lang="en-GB" sz="2000" dirty="0"/>
          </a:p>
        </p:txBody>
      </p:sp>
    </p:spTree>
    <p:extLst>
      <p:ext uri="{BB962C8B-B14F-4D97-AF65-F5344CB8AC3E}">
        <p14:creationId xmlns:p14="http://schemas.microsoft.com/office/powerpoint/2010/main" val="1084110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1642" y="828285"/>
            <a:ext cx="10806546" cy="5632311"/>
          </a:xfrm>
          <a:prstGeom prst="rect">
            <a:avLst/>
          </a:prstGeom>
        </p:spPr>
        <p:txBody>
          <a:bodyPr wrap="square">
            <a:spAutoFit/>
          </a:bodyPr>
          <a:lstStyle/>
          <a:p>
            <a:r>
              <a:rPr lang="en-GB" sz="2000" dirty="0">
                <a:solidFill>
                  <a:schemeClr val="accent2">
                    <a:lumMod val="75000"/>
                  </a:schemeClr>
                </a:solidFill>
              </a:rPr>
              <a:t>Resilience</a:t>
            </a:r>
          </a:p>
          <a:p>
            <a:r>
              <a:rPr lang="en-GB" sz="2000" dirty="0"/>
              <a:t>Ability of the community, services, area or infrastructure </a:t>
            </a:r>
            <a:r>
              <a:rPr lang="en-GB" sz="2000" dirty="0" smtClean="0"/>
              <a:t>to detect</a:t>
            </a:r>
            <a:r>
              <a:rPr lang="en-GB" sz="2000" dirty="0"/>
              <a:t>, prevent, </a:t>
            </a:r>
            <a:r>
              <a:rPr lang="en-GB" sz="2000" dirty="0" smtClean="0"/>
              <a:t>and if necessary, </a:t>
            </a:r>
            <a:r>
              <a:rPr lang="en-GB" sz="2000" dirty="0"/>
              <a:t>to withstand, handle and recover from disruptive challenges. </a:t>
            </a:r>
            <a:endParaRPr lang="en-GB" sz="2000" dirty="0" smtClean="0"/>
          </a:p>
          <a:p>
            <a:endParaRPr lang="en-GB" sz="2000" dirty="0"/>
          </a:p>
          <a:p>
            <a:endParaRPr lang="en-GB" sz="2000" dirty="0" smtClean="0"/>
          </a:p>
          <a:p>
            <a:r>
              <a:rPr lang="en-GB" sz="2000" dirty="0">
                <a:solidFill>
                  <a:srgbClr val="0070C0"/>
                </a:solidFill>
              </a:rPr>
              <a:t>What does a resilient community look like</a:t>
            </a:r>
            <a:r>
              <a:rPr lang="en-GB" sz="2000" dirty="0" smtClean="0">
                <a:solidFill>
                  <a:srgbClr val="0070C0"/>
                </a:solidFill>
              </a:rPr>
              <a:t>?</a:t>
            </a:r>
          </a:p>
          <a:p>
            <a:r>
              <a:rPr lang="en-GB" sz="2000" dirty="0" smtClean="0">
                <a:solidFill>
                  <a:srgbClr val="0070C0"/>
                </a:solidFill>
              </a:rPr>
              <a:t> </a:t>
            </a:r>
          </a:p>
          <a:p>
            <a:r>
              <a:rPr lang="en-GB" sz="2000" dirty="0" smtClean="0">
                <a:solidFill>
                  <a:srgbClr val="0070C0"/>
                </a:solidFill>
              </a:rPr>
              <a:t>• </a:t>
            </a:r>
            <a:r>
              <a:rPr lang="en-GB" sz="2000" dirty="0">
                <a:solidFill>
                  <a:srgbClr val="0070C0"/>
                </a:solidFill>
              </a:rPr>
              <a:t>Are aware of risks that may affect them (both nationally and locally) and how vulnerable they are to such risks. This helps motivate them to personally take action to prepare for the consequences of emergencies. </a:t>
            </a:r>
            <a:endParaRPr lang="en-GB" sz="2000" dirty="0" smtClean="0">
              <a:solidFill>
                <a:srgbClr val="0070C0"/>
              </a:solidFill>
            </a:endParaRPr>
          </a:p>
          <a:p>
            <a:endParaRPr lang="en-GB" sz="2000" dirty="0" smtClean="0">
              <a:solidFill>
                <a:srgbClr val="0070C0"/>
              </a:solidFill>
            </a:endParaRPr>
          </a:p>
          <a:p>
            <a:r>
              <a:rPr lang="en-GB" sz="2000" dirty="0" smtClean="0">
                <a:solidFill>
                  <a:srgbClr val="0070C0"/>
                </a:solidFill>
              </a:rPr>
              <a:t>• </a:t>
            </a:r>
            <a:r>
              <a:rPr lang="en-GB" sz="2000" dirty="0">
                <a:solidFill>
                  <a:srgbClr val="0070C0"/>
                </a:solidFill>
              </a:rPr>
              <a:t>Work in partnership to complement the work of the local emergency responders and other organisations before, during and after an emergency. </a:t>
            </a:r>
            <a:endParaRPr lang="en-GB" sz="2000" dirty="0" smtClean="0">
              <a:solidFill>
                <a:srgbClr val="0070C0"/>
              </a:solidFill>
            </a:endParaRPr>
          </a:p>
          <a:p>
            <a:endParaRPr lang="en-GB" sz="2000" dirty="0" smtClean="0">
              <a:solidFill>
                <a:srgbClr val="0070C0"/>
              </a:solidFill>
            </a:endParaRPr>
          </a:p>
          <a:p>
            <a:r>
              <a:rPr lang="en-GB" sz="2000" dirty="0" smtClean="0">
                <a:solidFill>
                  <a:srgbClr val="0070C0"/>
                </a:solidFill>
              </a:rPr>
              <a:t>• </a:t>
            </a:r>
            <a:r>
              <a:rPr lang="en-GB" sz="2000" dirty="0">
                <a:solidFill>
                  <a:srgbClr val="0070C0"/>
                </a:solidFill>
              </a:rPr>
              <a:t>Use existing skills, knowledge and resources to prepare for, and deal with, the consequences of emergencies. </a:t>
            </a:r>
            <a:endParaRPr lang="en-GB" sz="2000" dirty="0" smtClean="0">
              <a:solidFill>
                <a:srgbClr val="0070C0"/>
              </a:solidFill>
            </a:endParaRPr>
          </a:p>
          <a:p>
            <a:endParaRPr lang="en-GB" sz="2000" dirty="0"/>
          </a:p>
          <a:p>
            <a:endParaRPr lang="en-GB" sz="2000" dirty="0"/>
          </a:p>
        </p:txBody>
      </p:sp>
    </p:spTree>
    <p:extLst>
      <p:ext uri="{BB962C8B-B14F-4D97-AF65-F5344CB8AC3E}">
        <p14:creationId xmlns:p14="http://schemas.microsoft.com/office/powerpoint/2010/main" val="3174044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139" y="73208"/>
            <a:ext cx="11296996" cy="6740307"/>
          </a:xfrm>
          <a:prstGeom prst="rect">
            <a:avLst/>
          </a:prstGeom>
        </p:spPr>
        <p:txBody>
          <a:bodyPr wrap="square">
            <a:spAutoFit/>
          </a:bodyPr>
          <a:lstStyle/>
          <a:p>
            <a:r>
              <a:rPr lang="en-GB" dirty="0">
                <a:solidFill>
                  <a:schemeClr val="accent2">
                    <a:lumMod val="75000"/>
                  </a:schemeClr>
                </a:solidFill>
              </a:rPr>
              <a:t>Risk</a:t>
            </a:r>
          </a:p>
          <a:p>
            <a:r>
              <a:rPr lang="en-GB" dirty="0"/>
              <a:t>A measure of the significance of a potential emergency in terms of its </a:t>
            </a:r>
            <a:r>
              <a:rPr lang="en-GB" dirty="0" smtClean="0"/>
              <a:t>assessed likelihood </a:t>
            </a:r>
            <a:r>
              <a:rPr lang="en-GB" dirty="0"/>
              <a:t>and impact.</a:t>
            </a:r>
          </a:p>
          <a:p>
            <a:endParaRPr lang="en-GB" dirty="0" smtClean="0">
              <a:solidFill>
                <a:schemeClr val="accent2">
                  <a:lumMod val="75000"/>
                </a:schemeClr>
              </a:solidFill>
            </a:endParaRPr>
          </a:p>
          <a:p>
            <a:r>
              <a:rPr lang="en-GB" dirty="0" smtClean="0">
                <a:solidFill>
                  <a:schemeClr val="accent2">
                    <a:lumMod val="75000"/>
                  </a:schemeClr>
                </a:solidFill>
              </a:rPr>
              <a:t>Risk </a:t>
            </a:r>
            <a:r>
              <a:rPr lang="en-GB" dirty="0">
                <a:solidFill>
                  <a:schemeClr val="accent2">
                    <a:lumMod val="75000"/>
                  </a:schemeClr>
                </a:solidFill>
              </a:rPr>
              <a:t>appetite</a:t>
            </a:r>
          </a:p>
          <a:p>
            <a:r>
              <a:rPr lang="en-GB" dirty="0"/>
              <a:t>Willingness of an organisation to tolerate a defined level of risk. </a:t>
            </a:r>
            <a:endParaRPr lang="en-GB" dirty="0" smtClean="0"/>
          </a:p>
          <a:p>
            <a:endParaRPr lang="en-GB" dirty="0" smtClean="0">
              <a:solidFill>
                <a:schemeClr val="accent2">
                  <a:lumMod val="75000"/>
                </a:schemeClr>
              </a:solidFill>
            </a:endParaRPr>
          </a:p>
          <a:p>
            <a:r>
              <a:rPr lang="en-GB" dirty="0" smtClean="0">
                <a:solidFill>
                  <a:schemeClr val="accent2">
                    <a:lumMod val="75000"/>
                  </a:schemeClr>
                </a:solidFill>
              </a:rPr>
              <a:t>Risk </a:t>
            </a:r>
            <a:r>
              <a:rPr lang="en-GB" dirty="0">
                <a:solidFill>
                  <a:schemeClr val="accent2">
                    <a:lumMod val="75000"/>
                  </a:schemeClr>
                </a:solidFill>
              </a:rPr>
              <a:t>assessment</a:t>
            </a:r>
          </a:p>
          <a:p>
            <a:r>
              <a:rPr lang="en-GB" dirty="0"/>
              <a:t>A structured and auditable process of identifying potentially significant </a:t>
            </a:r>
            <a:r>
              <a:rPr lang="en-GB" dirty="0" smtClean="0"/>
              <a:t>events, assessing </a:t>
            </a:r>
            <a:r>
              <a:rPr lang="en-GB" dirty="0"/>
              <a:t>their likelihood and impacts, and then combining these to provide </a:t>
            </a:r>
            <a:r>
              <a:rPr lang="en-GB" dirty="0" smtClean="0"/>
              <a:t>an overall </a:t>
            </a:r>
            <a:r>
              <a:rPr lang="en-GB" dirty="0"/>
              <a:t>assessment of risk, as a basis for further decisions and action.</a:t>
            </a:r>
          </a:p>
          <a:p>
            <a:endParaRPr lang="en-GB" dirty="0" smtClean="0">
              <a:solidFill>
                <a:schemeClr val="accent2">
                  <a:lumMod val="75000"/>
                </a:schemeClr>
              </a:solidFill>
            </a:endParaRPr>
          </a:p>
          <a:p>
            <a:r>
              <a:rPr lang="en-GB" dirty="0" smtClean="0">
                <a:solidFill>
                  <a:schemeClr val="accent2">
                    <a:lumMod val="75000"/>
                  </a:schemeClr>
                </a:solidFill>
              </a:rPr>
              <a:t>Risk </a:t>
            </a:r>
            <a:r>
              <a:rPr lang="en-GB" dirty="0">
                <a:solidFill>
                  <a:schemeClr val="accent2">
                    <a:lumMod val="75000"/>
                  </a:schemeClr>
                </a:solidFill>
              </a:rPr>
              <a:t>management</a:t>
            </a:r>
          </a:p>
          <a:p>
            <a:r>
              <a:rPr lang="en-GB" dirty="0"/>
              <a:t>All activities and structures directed towards the effective assessment </a:t>
            </a:r>
            <a:r>
              <a:rPr lang="en-GB" dirty="0" smtClean="0"/>
              <a:t>and management </a:t>
            </a:r>
            <a:r>
              <a:rPr lang="en-GB" dirty="0"/>
              <a:t>of risks and their potential adverse impacts.</a:t>
            </a:r>
          </a:p>
          <a:p>
            <a:endParaRPr lang="en-GB" dirty="0" smtClean="0">
              <a:solidFill>
                <a:schemeClr val="accent2">
                  <a:lumMod val="75000"/>
                </a:schemeClr>
              </a:solidFill>
            </a:endParaRPr>
          </a:p>
          <a:p>
            <a:r>
              <a:rPr lang="en-GB" dirty="0" smtClean="0">
                <a:solidFill>
                  <a:schemeClr val="accent2">
                    <a:lumMod val="75000"/>
                  </a:schemeClr>
                </a:solidFill>
              </a:rPr>
              <a:t>Risk </a:t>
            </a:r>
            <a:r>
              <a:rPr lang="en-GB" dirty="0">
                <a:solidFill>
                  <a:schemeClr val="accent2">
                    <a:lumMod val="75000"/>
                  </a:schemeClr>
                </a:solidFill>
              </a:rPr>
              <a:t>priority</a:t>
            </a:r>
          </a:p>
          <a:p>
            <a:r>
              <a:rPr lang="en-GB" dirty="0"/>
              <a:t>The relative importance of the treatment(s) required for the management of </a:t>
            </a:r>
            <a:r>
              <a:rPr lang="en-GB" dirty="0" smtClean="0"/>
              <a:t>the risk</a:t>
            </a:r>
            <a:r>
              <a:rPr lang="en-GB" dirty="0"/>
              <a:t>, based on the risk rating and the additional capabilities required to manage risk.</a:t>
            </a:r>
          </a:p>
          <a:p>
            <a:endParaRPr lang="en-GB" dirty="0" smtClean="0">
              <a:solidFill>
                <a:schemeClr val="accent2">
                  <a:lumMod val="75000"/>
                </a:schemeClr>
              </a:solidFill>
            </a:endParaRPr>
          </a:p>
          <a:p>
            <a:r>
              <a:rPr lang="en-GB" dirty="0" smtClean="0">
                <a:solidFill>
                  <a:schemeClr val="accent2">
                    <a:lumMod val="75000"/>
                  </a:schemeClr>
                </a:solidFill>
              </a:rPr>
              <a:t>Risk </a:t>
            </a:r>
            <a:r>
              <a:rPr lang="en-GB" dirty="0">
                <a:solidFill>
                  <a:schemeClr val="accent2">
                    <a:lumMod val="75000"/>
                  </a:schemeClr>
                </a:solidFill>
              </a:rPr>
              <a:t>rating matrix</a:t>
            </a:r>
          </a:p>
          <a:p>
            <a:r>
              <a:rPr lang="en-GB" dirty="0"/>
              <a:t>Table showing the likelihood and potential impact of events or situations, in </a:t>
            </a:r>
            <a:r>
              <a:rPr lang="en-GB" dirty="0" smtClean="0"/>
              <a:t>order to </a:t>
            </a:r>
            <a:r>
              <a:rPr lang="en-GB" dirty="0"/>
              <a:t>ascertain the risk.</a:t>
            </a:r>
          </a:p>
          <a:p>
            <a:endParaRPr lang="en-GB" dirty="0" smtClean="0">
              <a:solidFill>
                <a:schemeClr val="accent2">
                  <a:lumMod val="75000"/>
                </a:schemeClr>
              </a:solidFill>
            </a:endParaRPr>
          </a:p>
          <a:p>
            <a:r>
              <a:rPr lang="en-GB" dirty="0" smtClean="0">
                <a:solidFill>
                  <a:schemeClr val="accent2">
                    <a:lumMod val="75000"/>
                  </a:schemeClr>
                </a:solidFill>
              </a:rPr>
              <a:t>Risk </a:t>
            </a:r>
            <a:r>
              <a:rPr lang="en-GB" dirty="0">
                <a:solidFill>
                  <a:schemeClr val="accent2">
                    <a:lumMod val="75000"/>
                  </a:schemeClr>
                </a:solidFill>
              </a:rPr>
              <a:t>treatment</a:t>
            </a:r>
          </a:p>
          <a:p>
            <a:r>
              <a:rPr lang="en-GB" dirty="0"/>
              <a:t>Process of determining those risks that should be controlled (by reducing </a:t>
            </a:r>
            <a:r>
              <a:rPr lang="en-GB" dirty="0" smtClean="0"/>
              <a:t>their likelihood </a:t>
            </a:r>
            <a:r>
              <a:rPr lang="en-GB" dirty="0"/>
              <a:t>and/or putting impact mitigation measures in place) and those that </a:t>
            </a:r>
            <a:r>
              <a:rPr lang="en-GB" dirty="0" smtClean="0"/>
              <a:t>will be </a:t>
            </a:r>
            <a:r>
              <a:rPr lang="en-GB" dirty="0"/>
              <a:t>tolerated at their currently assessed level. </a:t>
            </a:r>
          </a:p>
        </p:txBody>
      </p:sp>
    </p:spTree>
    <p:extLst>
      <p:ext uri="{BB962C8B-B14F-4D97-AF65-F5344CB8AC3E}">
        <p14:creationId xmlns:p14="http://schemas.microsoft.com/office/powerpoint/2010/main" val="1543443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nkartravels.com/wp-content/uploads/2015/06/Celebration-Tou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11" y="0"/>
            <a:ext cx="1787365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8881" y="1688841"/>
            <a:ext cx="3256383" cy="3046988"/>
          </a:xfrm>
          <a:prstGeom prst="rect">
            <a:avLst/>
          </a:prstGeom>
          <a:noFill/>
        </p:spPr>
        <p:txBody>
          <a:bodyPr wrap="square" rtlCol="0">
            <a:spAutoFit/>
          </a:bodyPr>
          <a:lstStyle/>
          <a:p>
            <a:r>
              <a:rPr lang="en-GB" sz="9600" b="1" dirty="0" smtClean="0">
                <a:solidFill>
                  <a:schemeClr val="bg1"/>
                </a:solidFill>
              </a:rPr>
              <a:t>Tea time!</a:t>
            </a:r>
            <a:endParaRPr lang="en-GB" sz="9600" b="1" dirty="0">
              <a:solidFill>
                <a:schemeClr val="bg1"/>
              </a:solidFill>
            </a:endParaRPr>
          </a:p>
        </p:txBody>
      </p:sp>
    </p:spTree>
    <p:extLst>
      <p:ext uri="{BB962C8B-B14F-4D97-AF65-F5344CB8AC3E}">
        <p14:creationId xmlns:p14="http://schemas.microsoft.com/office/powerpoint/2010/main" val="4063219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3051" y="2439629"/>
            <a:ext cx="6096000" cy="1384995"/>
          </a:xfrm>
          <a:prstGeom prst="rect">
            <a:avLst/>
          </a:prstGeom>
        </p:spPr>
        <p:txBody>
          <a:bodyPr>
            <a:spAutoFit/>
          </a:bodyPr>
          <a:lstStyle/>
          <a:p>
            <a:pPr algn="ctr"/>
            <a:r>
              <a:rPr lang="en-GB" sz="2800" b="1" dirty="0"/>
              <a:t>Louise </a:t>
            </a:r>
            <a:r>
              <a:rPr lang="en-GB" sz="2800" b="1" dirty="0" smtClean="0"/>
              <a:t>MacAllister</a:t>
            </a:r>
          </a:p>
          <a:p>
            <a:pPr algn="ctr"/>
            <a:endParaRPr lang="en-GB" sz="2800" b="1" dirty="0"/>
          </a:p>
          <a:p>
            <a:pPr algn="ctr"/>
            <a:r>
              <a:rPr lang="en-GB" sz="2800" b="1" dirty="0" smtClean="0"/>
              <a:t>Martin Rich</a:t>
            </a:r>
            <a:endParaRPr lang="en-GB" sz="2800" b="1" dirty="0"/>
          </a:p>
        </p:txBody>
      </p:sp>
    </p:spTree>
    <p:extLst>
      <p:ext uri="{BB962C8B-B14F-4D97-AF65-F5344CB8AC3E}">
        <p14:creationId xmlns:p14="http://schemas.microsoft.com/office/powerpoint/2010/main" val="443495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00FF">
            <a:alpha val="20000"/>
          </a:srgbClr>
        </a:solidFill>
        <a:effectLst/>
      </p:bgPr>
    </p:bg>
    <p:spTree>
      <p:nvGrpSpPr>
        <p:cNvPr id="1" name=""/>
        <p:cNvGrpSpPr/>
        <p:nvPr/>
      </p:nvGrpSpPr>
      <p:grpSpPr>
        <a:xfrm>
          <a:off x="0" y="0"/>
          <a:ext cx="0" cy="0"/>
          <a:chOff x="0" y="0"/>
          <a:chExt cx="0" cy="0"/>
        </a:xfrm>
      </p:grpSpPr>
      <p:sp>
        <p:nvSpPr>
          <p:cNvPr id="2" name="TextBox 1"/>
          <p:cNvSpPr txBox="1"/>
          <p:nvPr/>
        </p:nvSpPr>
        <p:spPr>
          <a:xfrm>
            <a:off x="1770612" y="532015"/>
            <a:ext cx="7797338" cy="3447098"/>
          </a:xfrm>
          <a:prstGeom prst="rect">
            <a:avLst/>
          </a:prstGeom>
          <a:noFill/>
        </p:spPr>
        <p:txBody>
          <a:bodyPr wrap="square" rtlCol="0">
            <a:spAutoFit/>
          </a:bodyPr>
          <a:lstStyle/>
          <a:p>
            <a:r>
              <a:rPr lang="en-GB" sz="4000" dirty="0" smtClean="0">
                <a:solidFill>
                  <a:srgbClr val="7030A0"/>
                </a:solidFill>
              </a:rPr>
              <a:t>Your turn:</a:t>
            </a:r>
          </a:p>
          <a:p>
            <a:endParaRPr lang="en-GB" sz="4000" dirty="0">
              <a:solidFill>
                <a:srgbClr val="7030A0"/>
              </a:solidFill>
            </a:endParaRPr>
          </a:p>
          <a:p>
            <a:pPr algn="ctr"/>
            <a:r>
              <a:rPr lang="en-GB" sz="4000" b="1" dirty="0" smtClean="0">
                <a:solidFill>
                  <a:srgbClr val="7030A0"/>
                </a:solidFill>
              </a:rPr>
              <a:t>With all this infrastructure in place, why do we need community plans and responders?</a:t>
            </a:r>
          </a:p>
          <a:p>
            <a:endParaRPr lang="en-GB" dirty="0">
              <a:solidFill>
                <a:srgbClr val="7030A0"/>
              </a:solidFill>
            </a:endParaRPr>
          </a:p>
        </p:txBody>
      </p:sp>
    </p:spTree>
    <p:extLst>
      <p:ext uri="{BB962C8B-B14F-4D97-AF65-F5344CB8AC3E}">
        <p14:creationId xmlns:p14="http://schemas.microsoft.com/office/powerpoint/2010/main" val="1992826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alpha val="20000"/>
          </a:srgbClr>
        </a:solidFill>
        <a:effectLst/>
      </p:bgPr>
    </p:bg>
    <p:spTree>
      <p:nvGrpSpPr>
        <p:cNvPr id="1" name=""/>
        <p:cNvGrpSpPr/>
        <p:nvPr/>
      </p:nvGrpSpPr>
      <p:grpSpPr>
        <a:xfrm>
          <a:off x="0" y="0"/>
          <a:ext cx="0" cy="0"/>
          <a:chOff x="0" y="0"/>
          <a:chExt cx="0" cy="0"/>
        </a:xfrm>
      </p:grpSpPr>
      <p:sp>
        <p:nvSpPr>
          <p:cNvPr id="2" name="TextBox 1"/>
          <p:cNvSpPr txBox="1"/>
          <p:nvPr/>
        </p:nvSpPr>
        <p:spPr>
          <a:xfrm>
            <a:off x="1660849" y="923731"/>
            <a:ext cx="9545216" cy="5416868"/>
          </a:xfrm>
          <a:prstGeom prst="rect">
            <a:avLst/>
          </a:prstGeom>
          <a:noFill/>
        </p:spPr>
        <p:txBody>
          <a:bodyPr wrap="square" rtlCol="0">
            <a:spAutoFit/>
          </a:bodyPr>
          <a:lstStyle/>
          <a:p>
            <a:r>
              <a:rPr lang="en-GB" sz="2000" b="1" dirty="0" smtClean="0">
                <a:solidFill>
                  <a:srgbClr val="FF0000"/>
                </a:solidFill>
              </a:rPr>
              <a:t>Planning for an emergency</a:t>
            </a:r>
          </a:p>
          <a:p>
            <a:endParaRPr lang="en-GB" sz="2000" b="1" dirty="0">
              <a:solidFill>
                <a:srgbClr val="FF0000"/>
              </a:solidFill>
            </a:endParaRPr>
          </a:p>
          <a:p>
            <a:pPr marL="285750" indent="-285750">
              <a:buFont typeface="Wingdings" panose="05000000000000000000" pitchFamily="2" charset="2"/>
              <a:buChar char="Ø"/>
            </a:pPr>
            <a:r>
              <a:rPr lang="en-GB" dirty="0" smtClean="0"/>
              <a:t>Identify your community.</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Identify local relationships and getting people involved.</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Community emergency groups and co-ordinators.</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Identifying the most vulnerable.</a:t>
            </a:r>
          </a:p>
          <a:p>
            <a:pPr marL="285750" indent="-285750">
              <a:buFont typeface="Wingdings" panose="05000000000000000000" pitchFamily="2" charset="2"/>
              <a:buChar char="Ø"/>
            </a:pPr>
            <a:endParaRPr lang="en-GB" dirty="0" smtClean="0"/>
          </a:p>
          <a:p>
            <a:pPr marL="285750" indent="-285750">
              <a:buFont typeface="Wingdings" panose="05000000000000000000" pitchFamily="2" charset="2"/>
              <a:buChar char="Ø"/>
            </a:pPr>
            <a:r>
              <a:rPr lang="en-GB" dirty="0" smtClean="0"/>
              <a:t>Identifying and preparing for risks  - social / environmental / infrastructure</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Assessing local skills and resources – volunteers / tools / supplies / transport</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Insurance / Health &amp; Safety</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Identify key locations</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Emergency contacts list</a:t>
            </a:r>
            <a:endParaRPr lang="en-GB" dirty="0"/>
          </a:p>
        </p:txBody>
      </p:sp>
    </p:spTree>
    <p:extLst>
      <p:ext uri="{BB962C8B-B14F-4D97-AF65-F5344CB8AC3E}">
        <p14:creationId xmlns:p14="http://schemas.microsoft.com/office/powerpoint/2010/main" val="160710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alpha val="20000"/>
          </a:srgbClr>
        </a:solidFill>
        <a:effectLst/>
      </p:bgPr>
    </p:bg>
    <p:spTree>
      <p:nvGrpSpPr>
        <p:cNvPr id="1" name=""/>
        <p:cNvGrpSpPr/>
        <p:nvPr/>
      </p:nvGrpSpPr>
      <p:grpSpPr>
        <a:xfrm>
          <a:off x="0" y="0"/>
          <a:ext cx="0" cy="0"/>
          <a:chOff x="0" y="0"/>
          <a:chExt cx="0" cy="0"/>
        </a:xfrm>
      </p:grpSpPr>
      <p:sp>
        <p:nvSpPr>
          <p:cNvPr id="2" name="TextBox 1"/>
          <p:cNvSpPr txBox="1"/>
          <p:nvPr/>
        </p:nvSpPr>
        <p:spPr>
          <a:xfrm>
            <a:off x="1844351" y="914401"/>
            <a:ext cx="10347649" cy="2646878"/>
          </a:xfrm>
          <a:prstGeom prst="rect">
            <a:avLst/>
          </a:prstGeom>
          <a:noFill/>
        </p:spPr>
        <p:txBody>
          <a:bodyPr wrap="square" rtlCol="0">
            <a:spAutoFit/>
          </a:bodyPr>
          <a:lstStyle/>
          <a:p>
            <a:r>
              <a:rPr lang="en-GB" sz="2000" b="1" dirty="0" smtClean="0">
                <a:solidFill>
                  <a:srgbClr val="FF0000"/>
                </a:solidFill>
              </a:rPr>
              <a:t>What to do in an emergency</a:t>
            </a:r>
          </a:p>
          <a:p>
            <a:pPr marL="342900" indent="-342900">
              <a:buFont typeface="Wingdings" panose="05000000000000000000" pitchFamily="2" charset="2"/>
              <a:buChar char="Ø"/>
            </a:pPr>
            <a:endParaRPr lang="en-GB" sz="2000" b="1" dirty="0">
              <a:solidFill>
                <a:srgbClr val="FF0000"/>
              </a:solidFill>
            </a:endParaRPr>
          </a:p>
          <a:p>
            <a:pPr marL="342900" indent="-342900">
              <a:buFont typeface="Wingdings" panose="05000000000000000000" pitchFamily="2" charset="2"/>
              <a:buChar char="Ø"/>
            </a:pPr>
            <a:r>
              <a:rPr lang="en-GB" dirty="0" smtClean="0"/>
              <a:t>Activation of your plan</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smtClean="0"/>
              <a:t>First Community Emergency Group meeting</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smtClean="0"/>
              <a:t>Evacuation</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smtClean="0"/>
              <a:t>Communications</a:t>
            </a:r>
            <a:endParaRPr lang="en-GB" dirty="0"/>
          </a:p>
        </p:txBody>
      </p:sp>
    </p:spTree>
    <p:extLst>
      <p:ext uri="{BB962C8B-B14F-4D97-AF65-F5344CB8AC3E}">
        <p14:creationId xmlns:p14="http://schemas.microsoft.com/office/powerpoint/2010/main" val="1653186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alpha val="20000"/>
          </a:srgbClr>
        </a:solidFill>
        <a:effectLst/>
      </p:bgPr>
    </p:bg>
    <p:spTree>
      <p:nvGrpSpPr>
        <p:cNvPr id="1" name=""/>
        <p:cNvGrpSpPr/>
        <p:nvPr/>
      </p:nvGrpSpPr>
      <p:grpSpPr>
        <a:xfrm>
          <a:off x="0" y="0"/>
          <a:ext cx="0" cy="0"/>
          <a:chOff x="0" y="0"/>
          <a:chExt cx="0" cy="0"/>
        </a:xfrm>
      </p:grpSpPr>
      <p:sp>
        <p:nvSpPr>
          <p:cNvPr id="3" name="TextBox 2"/>
          <p:cNvSpPr txBox="1"/>
          <p:nvPr/>
        </p:nvSpPr>
        <p:spPr>
          <a:xfrm>
            <a:off x="1810139" y="1091681"/>
            <a:ext cx="7940351" cy="1538883"/>
          </a:xfrm>
          <a:prstGeom prst="rect">
            <a:avLst/>
          </a:prstGeom>
          <a:noFill/>
        </p:spPr>
        <p:txBody>
          <a:bodyPr wrap="square" rtlCol="0">
            <a:spAutoFit/>
          </a:bodyPr>
          <a:lstStyle/>
          <a:p>
            <a:pPr lvl="0"/>
            <a:r>
              <a:rPr lang="en-GB" sz="2000" b="1">
                <a:solidFill>
                  <a:srgbClr val="FF0000"/>
                </a:solidFill>
              </a:rPr>
              <a:t>Practising and reviewing a plan</a:t>
            </a:r>
          </a:p>
          <a:p>
            <a:pPr lvl="0"/>
            <a:endParaRPr lang="en-GB" sz="2000" b="1">
              <a:solidFill>
                <a:srgbClr val="FF0000"/>
              </a:solidFill>
            </a:endParaRPr>
          </a:p>
          <a:p>
            <a:pPr marL="285750" lvl="0" indent="-285750">
              <a:buFont typeface="Wingdings" panose="05000000000000000000" pitchFamily="2" charset="2"/>
              <a:buChar char="Ø"/>
            </a:pPr>
            <a:r>
              <a:rPr lang="en-GB">
                <a:solidFill>
                  <a:prstClr val="black"/>
                </a:solidFill>
              </a:rPr>
              <a:t>Sharing a plan</a:t>
            </a:r>
          </a:p>
          <a:p>
            <a:pPr marL="285750" lvl="0" indent="-285750">
              <a:buFont typeface="Wingdings" panose="05000000000000000000" pitchFamily="2" charset="2"/>
              <a:buChar char="Ø"/>
            </a:pPr>
            <a:endParaRPr lang="en-GB">
              <a:solidFill>
                <a:prstClr val="black"/>
              </a:solidFill>
            </a:endParaRPr>
          </a:p>
          <a:p>
            <a:pPr marL="285750" lvl="0" indent="-285750">
              <a:buFont typeface="Wingdings" panose="05000000000000000000" pitchFamily="2" charset="2"/>
              <a:buChar char="Ø"/>
            </a:pPr>
            <a:r>
              <a:rPr lang="en-GB">
                <a:solidFill>
                  <a:prstClr val="black"/>
                </a:solidFill>
              </a:rPr>
              <a:t>Reviewing and updating a plan</a:t>
            </a:r>
            <a:endParaRPr lang="en-GB" dirty="0">
              <a:solidFill>
                <a:prstClr val="black"/>
              </a:solidFill>
            </a:endParaRPr>
          </a:p>
        </p:txBody>
      </p:sp>
    </p:spTree>
    <p:extLst>
      <p:ext uri="{BB962C8B-B14F-4D97-AF65-F5344CB8AC3E}">
        <p14:creationId xmlns:p14="http://schemas.microsoft.com/office/powerpoint/2010/main" val="4076570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1094" y="783771"/>
            <a:ext cx="10599575" cy="4154984"/>
          </a:xfrm>
          <a:prstGeom prst="rect">
            <a:avLst/>
          </a:prstGeom>
          <a:noFill/>
        </p:spPr>
        <p:txBody>
          <a:bodyPr wrap="square" rtlCol="0">
            <a:spAutoFit/>
          </a:bodyPr>
          <a:lstStyle/>
          <a:p>
            <a:r>
              <a:rPr lang="en-GB" sz="2400" dirty="0" smtClean="0">
                <a:solidFill>
                  <a:srgbClr val="00B0F0"/>
                </a:solidFill>
              </a:rPr>
              <a:t>Preparing as individuals and families</a:t>
            </a:r>
          </a:p>
          <a:p>
            <a:endParaRPr lang="en-GB" sz="2400" dirty="0" smtClean="0">
              <a:solidFill>
                <a:srgbClr val="00B0F0"/>
              </a:solidFill>
            </a:endParaRPr>
          </a:p>
          <a:p>
            <a:r>
              <a:rPr lang="en-GB" dirty="0" smtClean="0"/>
              <a:t>Make local residents aware of how to prepare:</a:t>
            </a:r>
            <a:endParaRPr lang="en-GB" dirty="0"/>
          </a:p>
          <a:p>
            <a:r>
              <a:rPr lang="en-GB" dirty="0"/>
              <a:t>These resources help people to quickly prepare for the hazards and threats that may affect them.</a:t>
            </a:r>
          </a:p>
          <a:p>
            <a:endParaRPr lang="en-GB" dirty="0" smtClean="0"/>
          </a:p>
          <a:p>
            <a:pPr marL="285750" indent="-285750">
              <a:buFont typeface="Wingdings" panose="05000000000000000000" pitchFamily="2" charset="2"/>
              <a:buChar char="v"/>
            </a:pPr>
            <a:r>
              <a:rPr lang="en-GB" dirty="0" smtClean="0">
                <a:solidFill>
                  <a:srgbClr val="00B0F0"/>
                </a:solidFill>
              </a:rPr>
              <a:t>Make </a:t>
            </a:r>
            <a:r>
              <a:rPr lang="en-GB" dirty="0">
                <a:solidFill>
                  <a:srgbClr val="00B0F0"/>
                </a:solidFill>
              </a:rPr>
              <a:t>sure you have suitable </a:t>
            </a:r>
            <a:r>
              <a:rPr lang="en-GB" dirty="0" smtClean="0">
                <a:solidFill>
                  <a:srgbClr val="00B0F0"/>
                </a:solidFill>
              </a:rPr>
              <a:t>insurance.</a:t>
            </a:r>
          </a:p>
          <a:p>
            <a:pPr marL="285750" indent="-285750">
              <a:buFont typeface="Wingdings" panose="05000000000000000000" pitchFamily="2" charset="2"/>
              <a:buChar char="v"/>
            </a:pPr>
            <a:endParaRPr lang="en-GB" dirty="0">
              <a:solidFill>
                <a:srgbClr val="00B0F0"/>
              </a:solidFill>
            </a:endParaRPr>
          </a:p>
          <a:p>
            <a:pPr marL="285750" indent="-285750">
              <a:buFont typeface="Wingdings" panose="05000000000000000000" pitchFamily="2" charset="2"/>
              <a:buChar char="v"/>
            </a:pPr>
            <a:r>
              <a:rPr lang="en-GB" dirty="0" smtClean="0">
                <a:solidFill>
                  <a:srgbClr val="00B0F0"/>
                </a:solidFill>
              </a:rPr>
              <a:t>Think </a:t>
            </a:r>
            <a:r>
              <a:rPr lang="en-GB" dirty="0">
                <a:solidFill>
                  <a:srgbClr val="00B0F0"/>
                </a:solidFill>
              </a:rPr>
              <a:t>about where you would go and stay – and how you would get there – if an emergency meant that you couldn’t stay at </a:t>
            </a:r>
            <a:r>
              <a:rPr lang="en-GB" dirty="0" smtClean="0">
                <a:solidFill>
                  <a:srgbClr val="00B0F0"/>
                </a:solidFill>
              </a:rPr>
              <a:t>home.</a:t>
            </a:r>
            <a:endParaRPr lang="en-GB" dirty="0">
              <a:solidFill>
                <a:srgbClr val="00B0F0"/>
              </a:solidFill>
            </a:endParaRPr>
          </a:p>
          <a:p>
            <a:pPr marL="285750" indent="-285750">
              <a:buFont typeface="Wingdings" panose="05000000000000000000" pitchFamily="2" charset="2"/>
              <a:buChar char="v"/>
            </a:pPr>
            <a:endParaRPr lang="en-GB" dirty="0" smtClean="0">
              <a:solidFill>
                <a:srgbClr val="00B0F0"/>
              </a:solidFill>
            </a:endParaRPr>
          </a:p>
          <a:p>
            <a:pPr marL="285750" indent="-285750">
              <a:buFont typeface="Wingdings" panose="05000000000000000000" pitchFamily="2" charset="2"/>
              <a:buChar char="v"/>
            </a:pPr>
            <a:r>
              <a:rPr lang="en-GB" dirty="0" smtClean="0">
                <a:solidFill>
                  <a:srgbClr val="00B0F0"/>
                </a:solidFill>
              </a:rPr>
              <a:t>Make </a:t>
            </a:r>
            <a:r>
              <a:rPr lang="en-GB" dirty="0">
                <a:solidFill>
                  <a:srgbClr val="00B0F0"/>
                </a:solidFill>
              </a:rPr>
              <a:t>an emergency plan or a flood plan and discuss it with your family and friends so they know what to do. </a:t>
            </a:r>
            <a:endParaRPr lang="en-GB" dirty="0" smtClean="0">
              <a:solidFill>
                <a:srgbClr val="00B0F0"/>
              </a:solidFill>
            </a:endParaRPr>
          </a:p>
          <a:p>
            <a:pPr marL="285750" indent="-285750">
              <a:buFont typeface="Wingdings" panose="05000000000000000000" pitchFamily="2" charset="2"/>
              <a:buChar char="v"/>
            </a:pPr>
            <a:endParaRPr lang="en-GB" dirty="0">
              <a:solidFill>
                <a:srgbClr val="00B0F0"/>
              </a:solidFill>
            </a:endParaRPr>
          </a:p>
          <a:p>
            <a:pPr marL="285750" indent="-285750">
              <a:buFont typeface="Wingdings" panose="05000000000000000000" pitchFamily="2" charset="2"/>
              <a:buChar char="v"/>
            </a:pPr>
            <a:r>
              <a:rPr lang="en-GB" dirty="0" smtClean="0">
                <a:solidFill>
                  <a:srgbClr val="00B0F0"/>
                </a:solidFill>
              </a:rPr>
              <a:t>Put </a:t>
            </a:r>
            <a:r>
              <a:rPr lang="en-GB" dirty="0">
                <a:solidFill>
                  <a:srgbClr val="00B0F0"/>
                </a:solidFill>
              </a:rPr>
              <a:t>together a ‘grab bag’ of things to take in an </a:t>
            </a:r>
            <a:r>
              <a:rPr lang="en-GB" dirty="0" smtClean="0">
                <a:solidFill>
                  <a:srgbClr val="00B0F0"/>
                </a:solidFill>
              </a:rPr>
              <a:t>emergency.</a:t>
            </a:r>
            <a:endParaRPr lang="en-GB" dirty="0">
              <a:solidFill>
                <a:srgbClr val="00B0F0"/>
              </a:solidFill>
            </a:endParaRPr>
          </a:p>
          <a:p>
            <a:endParaRPr lang="en-GB" dirty="0" smtClean="0"/>
          </a:p>
        </p:txBody>
      </p:sp>
    </p:spTree>
    <p:extLst>
      <p:ext uri="{BB962C8B-B14F-4D97-AF65-F5344CB8AC3E}">
        <p14:creationId xmlns:p14="http://schemas.microsoft.com/office/powerpoint/2010/main" val="2295307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39338" y="486888"/>
            <a:ext cx="10407535" cy="4770537"/>
          </a:xfrm>
          <a:prstGeom prst="rect">
            <a:avLst/>
          </a:prstGeom>
          <a:noFill/>
        </p:spPr>
        <p:txBody>
          <a:bodyPr wrap="square" rtlCol="0">
            <a:spAutoFit/>
          </a:bodyPr>
          <a:lstStyle/>
          <a:p>
            <a:r>
              <a:rPr lang="en-GB" sz="2400" b="1" dirty="0" smtClean="0">
                <a:solidFill>
                  <a:schemeClr val="accent6">
                    <a:lumMod val="75000"/>
                  </a:schemeClr>
                </a:solidFill>
              </a:rPr>
              <a:t>Help from DCT</a:t>
            </a:r>
          </a:p>
          <a:p>
            <a:endParaRPr lang="en-GB" sz="2000" b="1" dirty="0"/>
          </a:p>
          <a:p>
            <a:r>
              <a:rPr lang="en-GB" sz="2000" dirty="0" smtClean="0"/>
              <a:t>Web site: </a:t>
            </a:r>
            <a:r>
              <a:rPr lang="en-GB" sz="2000" dirty="0"/>
              <a:t>https://www.devoncommunities.org.uk/projects/devon-community-resilience-forum</a:t>
            </a:r>
            <a:endParaRPr lang="en-GB" sz="2000" dirty="0" smtClean="0"/>
          </a:p>
          <a:p>
            <a:endParaRPr lang="en-GB" sz="2000" dirty="0"/>
          </a:p>
          <a:p>
            <a:r>
              <a:rPr lang="en-GB" sz="2000" dirty="0" smtClean="0"/>
              <a:t>Telephone &amp; email support to create a CEP</a:t>
            </a:r>
          </a:p>
          <a:p>
            <a:r>
              <a:rPr lang="en-GB" sz="2000" dirty="0" smtClean="0"/>
              <a:t>07984001542 – martin@devoncommunities.org.uk</a:t>
            </a:r>
          </a:p>
          <a:p>
            <a:endParaRPr lang="en-GB" sz="2000" dirty="0"/>
          </a:p>
          <a:p>
            <a:r>
              <a:rPr lang="en-GB" sz="2000" dirty="0" smtClean="0"/>
              <a:t>Training and information events</a:t>
            </a:r>
          </a:p>
          <a:p>
            <a:endParaRPr lang="en-GB" sz="2000" dirty="0"/>
          </a:p>
          <a:p>
            <a:r>
              <a:rPr lang="en-GB" sz="2000" dirty="0" smtClean="0"/>
              <a:t>Links to DCRB members for specific advice</a:t>
            </a:r>
          </a:p>
          <a:p>
            <a:endParaRPr lang="en-GB" sz="2000" dirty="0"/>
          </a:p>
          <a:p>
            <a:r>
              <a:rPr lang="en-GB" sz="2000" dirty="0" smtClean="0"/>
              <a:t>Funding</a:t>
            </a:r>
          </a:p>
          <a:p>
            <a:r>
              <a:rPr lang="en-GB" sz="2000" dirty="0"/>
              <a:t>https://www.devoncommunities.org.uk/grant-funding-emergency-flood-resilience</a:t>
            </a:r>
            <a:endParaRPr lang="en-GB" sz="2000" dirty="0" smtClean="0"/>
          </a:p>
          <a:p>
            <a:endParaRPr lang="en-GB" sz="2000" dirty="0"/>
          </a:p>
          <a:p>
            <a:r>
              <a:rPr lang="en-GB" sz="2000" dirty="0" smtClean="0">
                <a:effectLst/>
              </a:rPr>
              <a:t>Dissemination of your CEP</a:t>
            </a:r>
            <a:endParaRPr lang="en-GB" sz="2000" dirty="0">
              <a:effectLst/>
            </a:endParaRPr>
          </a:p>
        </p:txBody>
      </p:sp>
    </p:spTree>
    <p:extLst>
      <p:ext uri="{BB962C8B-B14F-4D97-AF65-F5344CB8AC3E}">
        <p14:creationId xmlns:p14="http://schemas.microsoft.com/office/powerpoint/2010/main" val="3103287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4276" y="556953"/>
            <a:ext cx="10041775" cy="523220"/>
          </a:xfrm>
          <a:prstGeom prst="rect">
            <a:avLst/>
          </a:prstGeom>
          <a:noFill/>
        </p:spPr>
        <p:txBody>
          <a:bodyPr wrap="square" rtlCol="0">
            <a:spAutoFit/>
          </a:bodyPr>
          <a:lstStyle/>
          <a:p>
            <a:pPr algn="ctr"/>
            <a:r>
              <a:rPr lang="en-GB" sz="2800" b="1" dirty="0" smtClean="0">
                <a:solidFill>
                  <a:srgbClr val="0070C0"/>
                </a:solidFill>
              </a:rPr>
              <a:t>Devon Community Resilience Fund</a:t>
            </a:r>
            <a:endParaRPr lang="en-GB" sz="2800" b="1" dirty="0">
              <a:solidFill>
                <a:srgbClr val="0070C0"/>
              </a:solidFill>
            </a:endParaRPr>
          </a:p>
        </p:txBody>
      </p:sp>
      <p:pic>
        <p:nvPicPr>
          <p:cNvPr id="3" name="Picture 2"/>
          <p:cNvPicPr>
            <a:picLocks noChangeAspect="1"/>
          </p:cNvPicPr>
          <p:nvPr/>
        </p:nvPicPr>
        <p:blipFill>
          <a:blip r:embed="rId2"/>
          <a:stretch>
            <a:fillRect/>
          </a:stretch>
        </p:blipFill>
        <p:spPr>
          <a:xfrm>
            <a:off x="-95250" y="-1547813"/>
            <a:ext cx="12382500" cy="9953625"/>
          </a:xfrm>
          <a:prstGeom prst="rect">
            <a:avLst/>
          </a:prstGeom>
        </p:spPr>
      </p:pic>
    </p:spTree>
    <p:extLst>
      <p:ext uri="{BB962C8B-B14F-4D97-AF65-F5344CB8AC3E}">
        <p14:creationId xmlns:p14="http://schemas.microsoft.com/office/powerpoint/2010/main" val="717866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48000">
              <a:schemeClr val="accent1">
                <a:lumMod val="45000"/>
                <a:lumOff val="55000"/>
                <a:alpha val="2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AutoShape 2" descr="Image result for sad f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s Of Sad Faces 3 - 350 X 35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3048000" y="1813173"/>
            <a:ext cx="6096000" cy="3600986"/>
          </a:xfrm>
          <a:prstGeom prst="rect">
            <a:avLst/>
          </a:prstGeom>
        </p:spPr>
        <p:txBody>
          <a:bodyPr>
            <a:spAutoFit/>
          </a:bodyPr>
          <a:lstStyle/>
          <a:p>
            <a:pPr lvl="0"/>
            <a:r>
              <a:rPr lang="en-GB" sz="3600" b="1" dirty="0">
                <a:solidFill>
                  <a:srgbClr val="7030A0"/>
                </a:solidFill>
              </a:rPr>
              <a:t>Community EP Toolkit</a:t>
            </a:r>
          </a:p>
          <a:p>
            <a:pPr lvl="0"/>
            <a:r>
              <a:rPr lang="en-GB" sz="3600" b="1" dirty="0">
                <a:solidFill>
                  <a:srgbClr val="7030A0"/>
                </a:solidFill>
              </a:rPr>
              <a:t> + </a:t>
            </a:r>
          </a:p>
          <a:p>
            <a:pPr lvl="0"/>
            <a:r>
              <a:rPr lang="en-GB" sz="3600" b="1" dirty="0">
                <a:solidFill>
                  <a:srgbClr val="7030A0"/>
                </a:solidFill>
              </a:rPr>
              <a:t>Model Emergency plan template</a:t>
            </a:r>
          </a:p>
          <a:p>
            <a:pPr lvl="0"/>
            <a:r>
              <a:rPr lang="en-GB" sz="3600" b="1" dirty="0">
                <a:solidFill>
                  <a:srgbClr val="7030A0"/>
                </a:solidFill>
              </a:rPr>
              <a:t>=</a:t>
            </a:r>
          </a:p>
          <a:p>
            <a:pPr lvl="0"/>
            <a:r>
              <a:rPr lang="en-GB" sz="4800" b="1" dirty="0">
                <a:solidFill>
                  <a:srgbClr val="7030A0"/>
                </a:solidFill>
                <a:latin typeface="Brush Script MT" panose="03060802040406070304" pitchFamily="66" charset="0"/>
              </a:rPr>
              <a:t>Happy Days!!!!</a:t>
            </a:r>
          </a:p>
        </p:txBody>
      </p:sp>
    </p:spTree>
    <p:extLst>
      <p:ext uri="{BB962C8B-B14F-4D97-AF65-F5344CB8AC3E}">
        <p14:creationId xmlns:p14="http://schemas.microsoft.com/office/powerpoint/2010/main" val="2623036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56000">
              <a:schemeClr val="accent1">
                <a:lumMod val="45000"/>
                <a:lumOff val="55000"/>
                <a:alpha val="20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9721" y="882110"/>
            <a:ext cx="2105241" cy="2105241"/>
          </a:xfrm>
          <a:prstGeom prst="rect">
            <a:avLst/>
          </a:prstGeom>
        </p:spPr>
      </p:pic>
      <p:sp>
        <p:nvSpPr>
          <p:cNvPr id="3" name="TextBox 2"/>
          <p:cNvSpPr txBox="1"/>
          <p:nvPr/>
        </p:nvSpPr>
        <p:spPr>
          <a:xfrm>
            <a:off x="4152122" y="1446245"/>
            <a:ext cx="7277878" cy="3323987"/>
          </a:xfrm>
          <a:prstGeom prst="rect">
            <a:avLst/>
          </a:prstGeom>
          <a:noFill/>
        </p:spPr>
        <p:txBody>
          <a:bodyPr wrap="square" rtlCol="0">
            <a:spAutoFit/>
          </a:bodyPr>
          <a:lstStyle/>
          <a:p>
            <a:r>
              <a:rPr lang="en-GB" sz="2400" dirty="0" smtClean="0">
                <a:latin typeface="Bodoni MT Black" panose="02070A03080606020203" pitchFamily="18" charset="0"/>
              </a:rPr>
              <a:t>+ </a:t>
            </a:r>
          </a:p>
          <a:p>
            <a:r>
              <a:rPr lang="en-GB" sz="2400" dirty="0" smtClean="0">
                <a:latin typeface="Bodoni MT Black" panose="02070A03080606020203" pitchFamily="18" charset="0"/>
              </a:rPr>
              <a:t>time</a:t>
            </a:r>
          </a:p>
          <a:p>
            <a:r>
              <a:rPr lang="en-GB" sz="2400" dirty="0" smtClean="0">
                <a:latin typeface="Bodoni MT Black" panose="02070A03080606020203" pitchFamily="18" charset="0"/>
              </a:rPr>
              <a:t>+ </a:t>
            </a:r>
          </a:p>
          <a:p>
            <a:r>
              <a:rPr lang="en-GB" sz="2400" dirty="0" smtClean="0">
                <a:latin typeface="Bodoni MT Black" panose="02070A03080606020203" pitchFamily="18" charset="0"/>
              </a:rPr>
              <a:t>effort</a:t>
            </a:r>
          </a:p>
          <a:p>
            <a:r>
              <a:rPr lang="en-GB" sz="2400" dirty="0" smtClean="0">
                <a:latin typeface="Bodoni MT Black" panose="02070A03080606020203" pitchFamily="18" charset="0"/>
              </a:rPr>
              <a:t>+</a:t>
            </a:r>
          </a:p>
          <a:p>
            <a:r>
              <a:rPr lang="en-GB" sz="2400" dirty="0" smtClean="0">
                <a:latin typeface="Bodoni MT Black" panose="02070A03080606020203" pitchFamily="18" charset="0"/>
              </a:rPr>
              <a:t>dedication</a:t>
            </a:r>
          </a:p>
          <a:p>
            <a:r>
              <a:rPr lang="en-GB" sz="2400" dirty="0" smtClean="0">
                <a:latin typeface="Bodoni MT Black" panose="02070A03080606020203" pitchFamily="18" charset="0"/>
              </a:rPr>
              <a:t>+</a:t>
            </a:r>
          </a:p>
          <a:p>
            <a:r>
              <a:rPr lang="en-GB" sz="2400" dirty="0" smtClean="0">
                <a:latin typeface="Bodoni MT Black" panose="02070A03080606020203" pitchFamily="18" charset="0"/>
              </a:rPr>
              <a:t>patience</a:t>
            </a:r>
          </a:p>
          <a:p>
            <a:endParaRPr lang="en-GB" dirty="0"/>
          </a:p>
        </p:txBody>
      </p:sp>
    </p:spTree>
    <p:extLst>
      <p:ext uri="{BB962C8B-B14F-4D97-AF65-F5344CB8AC3E}">
        <p14:creationId xmlns:p14="http://schemas.microsoft.com/office/powerpoint/2010/main" val="3777489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3048000" y="1905506"/>
            <a:ext cx="6096000" cy="3046988"/>
          </a:xfrm>
          <a:prstGeom prst="rect">
            <a:avLst/>
          </a:prstGeom>
        </p:spPr>
        <p:txBody>
          <a:bodyPr>
            <a:spAutoFit/>
          </a:bodyPr>
          <a:lstStyle/>
          <a:p>
            <a:pPr lvl="0" algn="ctr"/>
            <a:r>
              <a:rPr lang="en-GB" sz="9600" b="1" dirty="0">
                <a:solidFill>
                  <a:srgbClr val="00B050"/>
                </a:solidFill>
              </a:rPr>
              <a:t>Questions ???</a:t>
            </a:r>
          </a:p>
        </p:txBody>
      </p:sp>
    </p:spTree>
    <p:extLst>
      <p:ext uri="{BB962C8B-B14F-4D97-AF65-F5344CB8AC3E}">
        <p14:creationId xmlns:p14="http://schemas.microsoft.com/office/powerpoint/2010/main" val="312248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14" y="-260861"/>
            <a:ext cx="9836331" cy="7612537"/>
          </a:xfrm>
          <a:prstGeom prst="rect">
            <a:avLst/>
          </a:prstGeom>
        </p:spPr>
      </p:pic>
    </p:spTree>
    <p:extLst>
      <p:ext uri="{BB962C8B-B14F-4D97-AF65-F5344CB8AC3E}">
        <p14:creationId xmlns:p14="http://schemas.microsoft.com/office/powerpoint/2010/main" val="1244409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uk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uk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0" y="-144463"/>
            <a:ext cx="12192000" cy="7112000"/>
          </a:xfrm>
          <a:prstGeom prst="rect">
            <a:avLst/>
          </a:prstGeom>
        </p:spPr>
      </p:pic>
      <p:sp>
        <p:nvSpPr>
          <p:cNvPr id="5" name="TextBox 4"/>
          <p:cNvSpPr txBox="1"/>
          <p:nvPr/>
        </p:nvSpPr>
        <p:spPr>
          <a:xfrm>
            <a:off x="765175" y="160337"/>
            <a:ext cx="10161036" cy="923330"/>
          </a:xfrm>
          <a:prstGeom prst="rect">
            <a:avLst/>
          </a:prstGeom>
          <a:noFill/>
        </p:spPr>
        <p:txBody>
          <a:bodyPr wrap="square" rtlCol="0">
            <a:spAutoFit/>
          </a:bodyPr>
          <a:lstStyle/>
          <a:p>
            <a:pPr algn="ctr"/>
            <a:r>
              <a:rPr lang="en-GB" sz="5400" b="1" dirty="0" smtClean="0">
                <a:solidFill>
                  <a:schemeClr val="bg1"/>
                </a:solidFill>
              </a:rPr>
              <a:t>Have a safe journey home</a:t>
            </a:r>
            <a:endParaRPr lang="en-GB" sz="5400" b="1" dirty="0">
              <a:solidFill>
                <a:schemeClr val="bg1"/>
              </a:solidFill>
            </a:endParaRPr>
          </a:p>
        </p:txBody>
      </p:sp>
    </p:spTree>
    <p:extLst>
      <p:ext uri="{BB962C8B-B14F-4D97-AF65-F5344CB8AC3E}">
        <p14:creationId xmlns:p14="http://schemas.microsoft.com/office/powerpoint/2010/main" val="3997227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18459" y="1828801"/>
            <a:ext cx="10562252" cy="2862322"/>
          </a:xfrm>
          <a:prstGeom prst="rect">
            <a:avLst/>
          </a:prstGeom>
          <a:noFill/>
        </p:spPr>
        <p:txBody>
          <a:bodyPr wrap="square" rtlCol="0">
            <a:spAutoFit/>
          </a:bodyPr>
          <a:lstStyle/>
          <a:p>
            <a:pPr algn="ctr"/>
            <a:r>
              <a:rPr lang="en-GB" sz="3600" dirty="0" smtClean="0"/>
              <a:t>Housekeeping</a:t>
            </a:r>
          </a:p>
          <a:p>
            <a:pPr algn="ctr"/>
            <a:endParaRPr lang="en-GB" sz="3600" dirty="0"/>
          </a:p>
          <a:p>
            <a:pPr algn="ctr"/>
            <a:r>
              <a:rPr lang="en-GB" sz="3600" dirty="0" smtClean="0"/>
              <a:t>Introductions</a:t>
            </a:r>
          </a:p>
          <a:p>
            <a:pPr algn="ctr"/>
            <a:endParaRPr lang="en-GB" sz="3600" dirty="0"/>
          </a:p>
          <a:p>
            <a:pPr algn="ctr"/>
            <a:r>
              <a:rPr lang="en-GB" sz="3600" dirty="0" smtClean="0"/>
              <a:t>Programme</a:t>
            </a:r>
            <a:endParaRPr lang="en-GB" sz="3600" dirty="0"/>
          </a:p>
        </p:txBody>
      </p:sp>
    </p:spTree>
    <p:extLst>
      <p:ext uri="{BB962C8B-B14F-4D97-AF65-F5344CB8AC3E}">
        <p14:creationId xmlns:p14="http://schemas.microsoft.com/office/powerpoint/2010/main" val="3730315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2920" y="846170"/>
            <a:ext cx="7371184" cy="6217087"/>
          </a:xfrm>
          <a:prstGeom prst="rect">
            <a:avLst/>
          </a:prstGeom>
          <a:noFill/>
        </p:spPr>
        <p:txBody>
          <a:bodyPr wrap="square" rtlCol="0">
            <a:spAutoFit/>
          </a:bodyPr>
          <a:lstStyle/>
          <a:p>
            <a:r>
              <a:rPr lang="en-GB" sz="3200" b="1" dirty="0" smtClean="0">
                <a:solidFill>
                  <a:srgbClr val="FF0000"/>
                </a:solidFill>
              </a:rPr>
              <a:t>Preparing for emergencies</a:t>
            </a:r>
          </a:p>
          <a:p>
            <a:endParaRPr lang="en-GB" sz="2000" b="1" dirty="0" smtClean="0"/>
          </a:p>
          <a:p>
            <a:r>
              <a:rPr lang="en-GB" sz="2800" b="1" dirty="0" smtClean="0"/>
              <a:t>What is community resilience and why is it important?</a:t>
            </a:r>
          </a:p>
          <a:p>
            <a:endParaRPr lang="en-GB" sz="2800" b="1" dirty="0"/>
          </a:p>
          <a:p>
            <a:r>
              <a:rPr lang="en-GB" sz="2800" b="1" dirty="0" smtClean="0"/>
              <a:t>Benefits of community resilience</a:t>
            </a:r>
          </a:p>
          <a:p>
            <a:endParaRPr lang="en-GB" sz="2800" b="1" dirty="0"/>
          </a:p>
          <a:p>
            <a:r>
              <a:rPr lang="en-GB" sz="2800" b="1" dirty="0" smtClean="0"/>
              <a:t>What you can do to help</a:t>
            </a:r>
          </a:p>
          <a:p>
            <a:endParaRPr lang="en-GB" sz="2800" b="1" dirty="0"/>
          </a:p>
          <a:p>
            <a:r>
              <a:rPr lang="en-GB" sz="2800" b="1" dirty="0" smtClean="0"/>
              <a:t>What is a resilient community?</a:t>
            </a:r>
          </a:p>
          <a:p>
            <a:endParaRPr lang="en-GB" sz="2800" b="1" dirty="0"/>
          </a:p>
          <a:p>
            <a:r>
              <a:rPr lang="en-GB" sz="2800" b="1" dirty="0" smtClean="0"/>
              <a:t>Community emergency planning</a:t>
            </a:r>
          </a:p>
          <a:p>
            <a:endParaRPr lang="en-GB" sz="2800" b="1" dirty="0" smtClean="0"/>
          </a:p>
          <a:p>
            <a:endParaRPr lang="en-GB" sz="2000" b="1" dirty="0" smtClean="0"/>
          </a:p>
          <a:p>
            <a:endParaRPr lang="en-GB" dirty="0"/>
          </a:p>
        </p:txBody>
      </p:sp>
    </p:spTree>
    <p:extLst>
      <p:ext uri="{BB962C8B-B14F-4D97-AF65-F5344CB8AC3E}">
        <p14:creationId xmlns:p14="http://schemas.microsoft.com/office/powerpoint/2010/main" val="1369476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350" y="180445"/>
            <a:ext cx="11215687" cy="7263527"/>
          </a:xfrm>
          <a:prstGeom prst="rect">
            <a:avLst/>
          </a:prstGeom>
        </p:spPr>
        <p:txBody>
          <a:bodyPr wrap="square">
            <a:spAutoFit/>
          </a:bodyPr>
          <a:lstStyle/>
          <a:p>
            <a:pPr algn="ctr"/>
            <a:r>
              <a:rPr lang="en-GB" sz="3200" b="1" dirty="0" smtClean="0">
                <a:solidFill>
                  <a:srgbClr val="0070C0"/>
                </a:solidFill>
              </a:rPr>
              <a:t>The Big Picture</a:t>
            </a:r>
          </a:p>
          <a:p>
            <a:pPr algn="ctr"/>
            <a:endParaRPr lang="en-GB" dirty="0" smtClean="0"/>
          </a:p>
          <a:p>
            <a:pPr algn="ctr"/>
            <a:r>
              <a:rPr lang="en-GB" sz="2000" dirty="0" smtClean="0"/>
              <a:t>Civil Contingencies Act 2004  - </a:t>
            </a:r>
          </a:p>
          <a:p>
            <a:pPr algn="ctr"/>
            <a:r>
              <a:rPr lang="en-GB" sz="2000" dirty="0" smtClean="0"/>
              <a:t>A single framework for civil protection</a:t>
            </a:r>
          </a:p>
          <a:p>
            <a:endParaRPr lang="en-GB" sz="2000" dirty="0" smtClean="0"/>
          </a:p>
          <a:p>
            <a:r>
              <a:rPr lang="en-GB" sz="2000" b="1" dirty="0" smtClean="0">
                <a:solidFill>
                  <a:srgbClr val="0070C0"/>
                </a:solidFill>
              </a:rPr>
              <a:t>Category 1—emergency services, local authorities, NHS </a:t>
            </a:r>
          </a:p>
          <a:p>
            <a:r>
              <a:rPr lang="en-GB" sz="2000" dirty="0" smtClean="0"/>
              <a:t>Assess risk of emergencies as the basis for plans</a:t>
            </a:r>
          </a:p>
          <a:p>
            <a:r>
              <a:rPr lang="en-GB" sz="2000" dirty="0" smtClean="0"/>
              <a:t>Put in place emergency plans</a:t>
            </a:r>
          </a:p>
          <a:p>
            <a:r>
              <a:rPr lang="en-GB" sz="2000" dirty="0" smtClean="0"/>
              <a:t>Business continuity</a:t>
            </a:r>
          </a:p>
          <a:p>
            <a:r>
              <a:rPr lang="en-GB" sz="2000" dirty="0" smtClean="0"/>
              <a:t>Public information</a:t>
            </a:r>
          </a:p>
          <a:p>
            <a:r>
              <a:rPr lang="en-GB" sz="2000" dirty="0" smtClean="0"/>
              <a:t>Share and enhance</a:t>
            </a:r>
          </a:p>
          <a:p>
            <a:r>
              <a:rPr lang="en-GB" sz="2000" dirty="0" smtClean="0"/>
              <a:t>Co-operate</a:t>
            </a:r>
          </a:p>
          <a:p>
            <a:r>
              <a:rPr lang="en-GB" sz="2000" dirty="0"/>
              <a:t>provision of advice and assistance to the commercial sector </a:t>
            </a:r>
            <a:r>
              <a:rPr lang="en-GB" sz="2000" dirty="0" smtClean="0"/>
              <a:t>and voluntary </a:t>
            </a:r>
            <a:r>
              <a:rPr lang="en-GB" sz="2000" dirty="0"/>
              <a:t>organisations</a:t>
            </a:r>
            <a:r>
              <a:rPr lang="en-GB" sz="2000" dirty="0" smtClean="0"/>
              <a:t>. (LA’s only)</a:t>
            </a:r>
          </a:p>
          <a:p>
            <a:endParaRPr lang="en-GB" sz="2000" dirty="0" smtClean="0"/>
          </a:p>
          <a:p>
            <a:r>
              <a:rPr lang="en-GB" sz="2000" b="1" dirty="0" smtClean="0">
                <a:solidFill>
                  <a:srgbClr val="0070C0"/>
                </a:solidFill>
              </a:rPr>
              <a:t>Category 2 - utilities, transport, HSE</a:t>
            </a:r>
          </a:p>
          <a:p>
            <a:r>
              <a:rPr lang="en-GB" sz="2000" dirty="0" smtClean="0"/>
              <a:t>Co-operate with each other and Cat 1 responders</a:t>
            </a:r>
          </a:p>
          <a:p>
            <a:endParaRPr lang="en-GB" sz="2000" dirty="0"/>
          </a:p>
          <a:p>
            <a:pPr lvl="0"/>
            <a:r>
              <a:rPr lang="en-GB" sz="2000" b="1" dirty="0">
                <a:solidFill>
                  <a:srgbClr val="0070C0"/>
                </a:solidFill>
              </a:rPr>
              <a:t>Local resilience forums</a:t>
            </a:r>
          </a:p>
          <a:p>
            <a:pPr lvl="0"/>
            <a:r>
              <a:rPr lang="en-GB" sz="2000" dirty="0" smtClean="0">
                <a:solidFill>
                  <a:prstClr val="black"/>
                </a:solidFill>
              </a:rPr>
              <a:t>Category </a:t>
            </a:r>
            <a:r>
              <a:rPr lang="en-GB" sz="2000" dirty="0">
                <a:solidFill>
                  <a:prstClr val="black"/>
                </a:solidFill>
              </a:rPr>
              <a:t>1 &amp; 2 organisations coming together in order to help co-operation between responders at the local level.</a:t>
            </a:r>
          </a:p>
          <a:p>
            <a:endParaRPr lang="en-GB" sz="2000" dirty="0" smtClean="0"/>
          </a:p>
          <a:p>
            <a:endParaRPr lang="en-GB" dirty="0" smtClean="0"/>
          </a:p>
          <a:p>
            <a:endParaRPr lang="en-GB" dirty="0"/>
          </a:p>
        </p:txBody>
      </p:sp>
    </p:spTree>
    <p:extLst>
      <p:ext uri="{BB962C8B-B14F-4D97-AF65-F5344CB8AC3E}">
        <p14:creationId xmlns:p14="http://schemas.microsoft.com/office/powerpoint/2010/main" val="5196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1" y="-66502"/>
            <a:ext cx="11654444" cy="9787295"/>
          </a:xfrm>
          <a:prstGeom prst="rect">
            <a:avLst/>
          </a:prstGeom>
          <a:noFill/>
        </p:spPr>
        <p:txBody>
          <a:bodyPr wrap="square" rtlCol="0">
            <a:spAutoFit/>
          </a:bodyPr>
          <a:lstStyle/>
          <a:p>
            <a:pPr algn="ctr"/>
            <a:endParaRPr lang="en-GB" sz="2400" dirty="0"/>
          </a:p>
          <a:p>
            <a:pPr algn="ctr"/>
            <a:r>
              <a:rPr lang="en-GB" sz="2400" b="1" dirty="0" smtClean="0">
                <a:solidFill>
                  <a:srgbClr val="00B050"/>
                </a:solidFill>
              </a:rPr>
              <a:t>Devon Community Resilience Board &amp; Forum</a:t>
            </a:r>
          </a:p>
          <a:p>
            <a:pPr algn="ctr"/>
            <a:endParaRPr lang="en-GB" sz="2000" dirty="0" smtClean="0">
              <a:solidFill>
                <a:srgbClr val="00B050"/>
              </a:solidFill>
            </a:endParaRPr>
          </a:p>
          <a:p>
            <a:pPr algn="ctr"/>
            <a:r>
              <a:rPr lang="en-GB" sz="2000" dirty="0" smtClean="0">
                <a:solidFill>
                  <a:srgbClr val="00B050"/>
                </a:solidFill>
              </a:rPr>
              <a:t>Vision statement</a:t>
            </a:r>
          </a:p>
          <a:p>
            <a:pPr algn="just"/>
            <a:r>
              <a:rPr lang="en-GB" sz="2000" i="1" dirty="0" smtClean="0"/>
              <a:t>“To work with communities and individuals to develop and enhance their ability to harness local resources and expertise, to help themselves plan for, respond to and recover from emergencies.”</a:t>
            </a:r>
          </a:p>
          <a:p>
            <a:pPr algn="ctr"/>
            <a:endParaRPr lang="en-GB" sz="2000" dirty="0" smtClean="0">
              <a:solidFill>
                <a:srgbClr val="00B050"/>
              </a:solidFill>
            </a:endParaRPr>
          </a:p>
          <a:p>
            <a:pPr algn="ctr"/>
            <a:r>
              <a:rPr lang="en-GB" sz="2000" dirty="0" smtClean="0">
                <a:solidFill>
                  <a:srgbClr val="00B050"/>
                </a:solidFill>
              </a:rPr>
              <a:t>Objectives</a:t>
            </a:r>
          </a:p>
          <a:p>
            <a:r>
              <a:rPr lang="en-GB" sz="2000" dirty="0" smtClean="0"/>
              <a:t>The Board will consult with the Forum in order to direct resources to increase:</a:t>
            </a:r>
          </a:p>
          <a:p>
            <a:pPr marL="342900" indent="-342900">
              <a:buFont typeface="Arial" panose="020B0604020202020204" pitchFamily="34" charset="0"/>
              <a:buChar char="•"/>
            </a:pPr>
            <a:r>
              <a:rPr lang="en-GB" sz="2000" dirty="0"/>
              <a:t>t</a:t>
            </a:r>
            <a:r>
              <a:rPr lang="en-GB" sz="2000" dirty="0" smtClean="0"/>
              <a:t>he dialogue between communities and forum partners on issues of community resilience</a:t>
            </a:r>
          </a:p>
          <a:p>
            <a:pPr marL="342900" indent="-342900">
              <a:buFont typeface="Arial" panose="020B0604020202020204" pitchFamily="34" charset="0"/>
              <a:buChar char="•"/>
            </a:pPr>
            <a:r>
              <a:rPr lang="en-GB" sz="2000" dirty="0" smtClean="0"/>
              <a:t>individual, family and community resilience</a:t>
            </a:r>
          </a:p>
          <a:p>
            <a:pPr marL="342900" indent="-342900">
              <a:buFont typeface="Arial" panose="020B0604020202020204" pitchFamily="34" charset="0"/>
              <a:buChar char="•"/>
            </a:pPr>
            <a:r>
              <a:rPr lang="en-GB" sz="2000" dirty="0"/>
              <a:t>a</a:t>
            </a:r>
            <a:r>
              <a:rPr lang="en-GB" sz="2000" dirty="0" smtClean="0"/>
              <a:t>wareness of local risk; the benefits to the community of being prepared and the role of emergency responders</a:t>
            </a:r>
          </a:p>
          <a:p>
            <a:pPr marL="342900" indent="-342900">
              <a:buFont typeface="Arial" panose="020B0604020202020204" pitchFamily="34" charset="0"/>
              <a:buChar char="•"/>
            </a:pPr>
            <a:r>
              <a:rPr lang="en-GB" sz="2000" dirty="0"/>
              <a:t>s</a:t>
            </a:r>
            <a:r>
              <a:rPr lang="en-GB" sz="2000" dirty="0" smtClean="0"/>
              <a:t>upport and capability available in the community to develop and enhance resilience</a:t>
            </a:r>
          </a:p>
          <a:p>
            <a:pPr marL="342900" indent="-342900">
              <a:buFont typeface="Arial" panose="020B0604020202020204" pitchFamily="34" charset="0"/>
              <a:buChar char="•"/>
            </a:pPr>
            <a:endParaRPr lang="en-GB" sz="2000" dirty="0"/>
          </a:p>
          <a:p>
            <a:pPr algn="ctr"/>
            <a:r>
              <a:rPr lang="en-GB" sz="2000" dirty="0" smtClean="0">
                <a:solidFill>
                  <a:srgbClr val="00B050"/>
                </a:solidFill>
              </a:rPr>
              <a:t>Governance</a:t>
            </a:r>
          </a:p>
          <a:p>
            <a:r>
              <a:rPr lang="en-GB" sz="2000" dirty="0" smtClean="0"/>
              <a:t>A Board consisting of:</a:t>
            </a:r>
          </a:p>
          <a:p>
            <a:r>
              <a:rPr lang="en-GB" sz="2000" dirty="0" smtClean="0"/>
              <a:t> local authorities, ‘blue light’ services, Category 2, Environment Agency, DALC, DCT representatives.</a:t>
            </a:r>
          </a:p>
          <a:p>
            <a:r>
              <a:rPr lang="en-GB" sz="2000" dirty="0" smtClean="0"/>
              <a:t>Purpose:</a:t>
            </a:r>
            <a:endParaRPr lang="en-GB" sz="2000" dirty="0"/>
          </a:p>
          <a:p>
            <a:r>
              <a:rPr lang="en-GB" sz="2000" b="1" i="1" dirty="0" smtClean="0"/>
              <a:t>To identify areas of work in community resilience, ensuring that activity is co-ordinated, lessons learned and that the best use of resources is being achieved.</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400" dirty="0" smtClean="0"/>
          </a:p>
          <a:p>
            <a:endParaRPr lang="en-GB" sz="2400" dirty="0" smtClean="0">
              <a:solidFill>
                <a:srgbClr val="00B050"/>
              </a:solidFill>
            </a:endParaRPr>
          </a:p>
          <a:p>
            <a:endParaRPr lang="en-GB" dirty="0" smtClean="0"/>
          </a:p>
          <a:p>
            <a:pPr algn="ctr"/>
            <a:endParaRPr lang="en-GB" dirty="0" smtClean="0">
              <a:solidFill>
                <a:srgbClr val="0070C0"/>
              </a:solidFill>
            </a:endParaRPr>
          </a:p>
          <a:p>
            <a:pPr algn="ctr"/>
            <a:endParaRPr lang="en-GB" dirty="0">
              <a:solidFill>
                <a:srgbClr val="00B050"/>
              </a:solidFill>
            </a:endParaRPr>
          </a:p>
        </p:txBody>
      </p:sp>
    </p:spTree>
    <p:extLst>
      <p:ext uri="{BB962C8B-B14F-4D97-AF65-F5344CB8AC3E}">
        <p14:creationId xmlns:p14="http://schemas.microsoft.com/office/powerpoint/2010/main" val="3076755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579" y="844772"/>
            <a:ext cx="10939548" cy="4801314"/>
          </a:xfrm>
          <a:prstGeom prst="rect">
            <a:avLst/>
          </a:prstGeom>
        </p:spPr>
        <p:txBody>
          <a:bodyPr wrap="square">
            <a:spAutoFit/>
          </a:bodyPr>
          <a:lstStyle/>
          <a:p>
            <a:endParaRPr lang="en-GB" dirty="0" smtClean="0">
              <a:solidFill>
                <a:srgbClr val="FF0000"/>
              </a:solidFill>
            </a:endParaRPr>
          </a:p>
          <a:p>
            <a:r>
              <a:rPr lang="en-GB" b="1" dirty="0" smtClean="0">
                <a:solidFill>
                  <a:srgbClr val="FF0000"/>
                </a:solidFill>
              </a:rPr>
              <a:t>Emergency:</a:t>
            </a:r>
          </a:p>
          <a:p>
            <a:endParaRPr lang="en-GB" dirty="0">
              <a:solidFill>
                <a:srgbClr val="FF0000"/>
              </a:solidFill>
            </a:endParaRPr>
          </a:p>
          <a:p>
            <a:r>
              <a:rPr lang="en-GB" dirty="0" smtClean="0">
                <a:solidFill>
                  <a:srgbClr val="FF0000"/>
                </a:solidFill>
              </a:rPr>
              <a:t>A serious, unexpected, and often dangerous situation requiring immediate action. (OED)</a:t>
            </a:r>
          </a:p>
          <a:p>
            <a:endParaRPr lang="en-GB" dirty="0" smtClean="0">
              <a:solidFill>
                <a:srgbClr val="FF0000"/>
              </a:solidFill>
            </a:endParaRPr>
          </a:p>
          <a:p>
            <a:pPr algn="ctr"/>
            <a:r>
              <a:rPr lang="en-GB" dirty="0" smtClean="0">
                <a:solidFill>
                  <a:srgbClr val="FF0000"/>
                </a:solidFill>
                <a:sym typeface="Wingdings 2" panose="05020102010507070707" pitchFamily="18" charset="2"/>
              </a:rPr>
              <a:t></a:t>
            </a:r>
          </a:p>
          <a:p>
            <a:pPr algn="ctr"/>
            <a:endParaRPr lang="en-GB" dirty="0" smtClean="0">
              <a:solidFill>
                <a:srgbClr val="FF0000"/>
              </a:solidFill>
            </a:endParaRPr>
          </a:p>
          <a:p>
            <a:pPr algn="just"/>
            <a:r>
              <a:rPr lang="en-GB" dirty="0" smtClean="0">
                <a:solidFill>
                  <a:srgbClr val="FF0000"/>
                </a:solidFill>
              </a:rPr>
              <a:t>A situation that poses an immediate risk to health, life, property, or environment. </a:t>
            </a:r>
          </a:p>
          <a:p>
            <a:pPr algn="just"/>
            <a:r>
              <a:rPr lang="en-GB" dirty="0" smtClean="0">
                <a:solidFill>
                  <a:srgbClr val="FF0000"/>
                </a:solidFill>
              </a:rPr>
              <a:t>Most emergencies require urgent intervention to prevent a worsening of the situation, although in some situations, mitigation may not be possible and agencies may only be able to offer palliative care for the aftermath. (Wikipedia)</a:t>
            </a:r>
          </a:p>
          <a:p>
            <a:pPr algn="just"/>
            <a:endParaRPr lang="en-GB" dirty="0" smtClean="0">
              <a:solidFill>
                <a:srgbClr val="FF0000"/>
              </a:solidFill>
            </a:endParaRPr>
          </a:p>
          <a:p>
            <a:pPr lvl="0" algn="ctr"/>
            <a:r>
              <a:rPr lang="en-GB" dirty="0">
                <a:solidFill>
                  <a:srgbClr val="FF0000"/>
                </a:solidFill>
                <a:sym typeface="Wingdings 2" panose="05020102010507070707" pitchFamily="18" charset="2"/>
              </a:rPr>
              <a:t></a:t>
            </a:r>
          </a:p>
          <a:p>
            <a:pPr algn="just"/>
            <a:endParaRPr lang="en-GB" dirty="0">
              <a:solidFill>
                <a:srgbClr val="FF0000"/>
              </a:solidFill>
            </a:endParaRPr>
          </a:p>
          <a:p>
            <a:pPr algn="just"/>
            <a:r>
              <a:rPr lang="en-GB" dirty="0" smtClean="0">
                <a:solidFill>
                  <a:srgbClr val="FF0000"/>
                </a:solidFill>
              </a:rPr>
              <a:t>An event or situation that threatens serious damage to human welfare in a place in the UK or to the environment of a place in the UK, or war or terrorism which threatens serious damage to the security of the UK. To constitute an emergency this event or situation must require the implementation of special arrangements by one or more Category 1 responder.  (Cabinet Office)</a:t>
            </a:r>
            <a:endParaRPr lang="en-GB" dirty="0">
              <a:solidFill>
                <a:srgbClr val="FF0000"/>
              </a:solidFill>
            </a:endParaRPr>
          </a:p>
        </p:txBody>
      </p:sp>
    </p:spTree>
    <p:extLst>
      <p:ext uri="{BB962C8B-B14F-4D97-AF65-F5344CB8AC3E}">
        <p14:creationId xmlns:p14="http://schemas.microsoft.com/office/powerpoint/2010/main" val="2503731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alpha val="20000"/>
          </a:srgbClr>
        </a:solidFill>
        <a:effectLst/>
      </p:bgPr>
    </p:bg>
    <p:spTree>
      <p:nvGrpSpPr>
        <p:cNvPr id="1" name=""/>
        <p:cNvGrpSpPr/>
        <p:nvPr/>
      </p:nvGrpSpPr>
      <p:grpSpPr>
        <a:xfrm>
          <a:off x="0" y="0"/>
          <a:ext cx="0" cy="0"/>
          <a:chOff x="0" y="0"/>
          <a:chExt cx="0" cy="0"/>
        </a:xfrm>
      </p:grpSpPr>
      <p:sp>
        <p:nvSpPr>
          <p:cNvPr id="2" name="TextBox 1"/>
          <p:cNvSpPr txBox="1"/>
          <p:nvPr/>
        </p:nvSpPr>
        <p:spPr>
          <a:xfrm>
            <a:off x="1770612" y="532015"/>
            <a:ext cx="7797338" cy="3447098"/>
          </a:xfrm>
          <a:prstGeom prst="rect">
            <a:avLst/>
          </a:prstGeom>
          <a:noFill/>
        </p:spPr>
        <p:txBody>
          <a:bodyPr wrap="square" rtlCol="0">
            <a:spAutoFit/>
          </a:bodyPr>
          <a:lstStyle/>
          <a:p>
            <a:r>
              <a:rPr lang="en-GB" sz="4000" dirty="0" smtClean="0">
                <a:solidFill>
                  <a:srgbClr val="7030A0"/>
                </a:solidFill>
              </a:rPr>
              <a:t>Your turn:</a:t>
            </a:r>
          </a:p>
          <a:p>
            <a:endParaRPr lang="en-GB" sz="4000" dirty="0" smtClean="0">
              <a:solidFill>
                <a:srgbClr val="7030A0"/>
              </a:solidFill>
            </a:endParaRPr>
          </a:p>
          <a:p>
            <a:endParaRPr lang="en-GB" sz="4000" dirty="0">
              <a:solidFill>
                <a:srgbClr val="7030A0"/>
              </a:solidFill>
            </a:endParaRPr>
          </a:p>
          <a:p>
            <a:pPr algn="ctr"/>
            <a:r>
              <a:rPr lang="en-GB" sz="4000" b="1" dirty="0" smtClean="0">
                <a:solidFill>
                  <a:srgbClr val="7030A0"/>
                </a:solidFill>
              </a:rPr>
              <a:t>List the kinds of emergencies that might affect a community:</a:t>
            </a:r>
          </a:p>
          <a:p>
            <a:endParaRPr lang="en-GB" dirty="0">
              <a:solidFill>
                <a:srgbClr val="7030A0"/>
              </a:solidFill>
            </a:endParaRPr>
          </a:p>
        </p:txBody>
      </p:sp>
    </p:spTree>
    <p:extLst>
      <p:ext uri="{BB962C8B-B14F-4D97-AF65-F5344CB8AC3E}">
        <p14:creationId xmlns:p14="http://schemas.microsoft.com/office/powerpoint/2010/main" val="2235607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1674</Words>
  <Application>Microsoft Office PowerPoint</Application>
  <PresentationFormat>Widescreen</PresentationFormat>
  <Paragraphs>247</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Black</vt:lpstr>
      <vt:lpstr>Bell MT</vt:lpstr>
      <vt:lpstr>Bodoni MT Black</vt:lpstr>
      <vt:lpstr>Brush Script MT</vt:lpstr>
      <vt:lpstr>Calibri</vt:lpstr>
      <vt:lpstr>Calibri Light</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Rich</dc:creator>
  <cp:lastModifiedBy>Louise MacAllister</cp:lastModifiedBy>
  <cp:revision>64</cp:revision>
  <cp:lastPrinted>2019-01-09T16:45:13Z</cp:lastPrinted>
  <dcterms:created xsi:type="dcterms:W3CDTF">2019-01-08T11:30:39Z</dcterms:created>
  <dcterms:modified xsi:type="dcterms:W3CDTF">2019-02-01T09:48:29Z</dcterms:modified>
</cp:coreProperties>
</file>